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63"/>
  </p:notesMasterIdLst>
  <p:sldIdLst>
    <p:sldId id="256" r:id="rId2"/>
    <p:sldId id="342" r:id="rId3"/>
    <p:sldId id="323" r:id="rId4"/>
    <p:sldId id="346" r:id="rId5"/>
    <p:sldId id="360" r:id="rId6"/>
    <p:sldId id="347" r:id="rId7"/>
    <p:sldId id="349" r:id="rId8"/>
    <p:sldId id="312" r:id="rId9"/>
    <p:sldId id="317" r:id="rId10"/>
    <p:sldId id="345" r:id="rId11"/>
    <p:sldId id="321" r:id="rId12"/>
    <p:sldId id="322" r:id="rId13"/>
    <p:sldId id="350" r:id="rId14"/>
    <p:sldId id="351" r:id="rId15"/>
    <p:sldId id="341" r:id="rId16"/>
    <p:sldId id="324" r:id="rId17"/>
    <p:sldId id="340" r:id="rId18"/>
    <p:sldId id="326" r:id="rId19"/>
    <p:sldId id="344" r:id="rId20"/>
    <p:sldId id="357" r:id="rId21"/>
    <p:sldId id="329" r:id="rId22"/>
    <p:sldId id="358" r:id="rId23"/>
    <p:sldId id="359" r:id="rId24"/>
    <p:sldId id="361" r:id="rId25"/>
    <p:sldId id="353" r:id="rId26"/>
    <p:sldId id="288" r:id="rId27"/>
    <p:sldId id="289" r:id="rId28"/>
    <p:sldId id="290" r:id="rId29"/>
    <p:sldId id="295" r:id="rId30"/>
    <p:sldId id="291" r:id="rId31"/>
    <p:sldId id="319" r:id="rId32"/>
    <p:sldId id="294" r:id="rId33"/>
    <p:sldId id="292" r:id="rId34"/>
    <p:sldId id="293" r:id="rId35"/>
    <p:sldId id="307" r:id="rId36"/>
    <p:sldId id="310" r:id="rId37"/>
    <p:sldId id="330" r:id="rId38"/>
    <p:sldId id="333" r:id="rId39"/>
    <p:sldId id="331" r:id="rId40"/>
    <p:sldId id="332" r:id="rId41"/>
    <p:sldId id="334" r:id="rId42"/>
    <p:sldId id="335" r:id="rId43"/>
    <p:sldId id="336" r:id="rId44"/>
    <p:sldId id="337" r:id="rId45"/>
    <p:sldId id="339" r:id="rId46"/>
    <p:sldId id="355" r:id="rId47"/>
    <p:sldId id="356" r:id="rId48"/>
    <p:sldId id="374" r:id="rId49"/>
    <p:sldId id="362" r:id="rId50"/>
    <p:sldId id="368" r:id="rId51"/>
    <p:sldId id="363" r:id="rId52"/>
    <p:sldId id="369" r:id="rId53"/>
    <p:sldId id="364" r:id="rId54"/>
    <p:sldId id="365" r:id="rId55"/>
    <p:sldId id="367" r:id="rId56"/>
    <p:sldId id="375" r:id="rId57"/>
    <p:sldId id="366" r:id="rId58"/>
    <p:sldId id="370" r:id="rId59"/>
    <p:sldId id="371" r:id="rId60"/>
    <p:sldId id="372" r:id="rId61"/>
    <p:sldId id="373" r:id="rId62"/>
  </p:sldIdLst>
  <p:sldSz cx="9144000" cy="6858000" type="screen4x3"/>
  <p:notesSz cx="6400800" cy="8686800"/>
  <p:embeddedFontLst>
    <p:embeddedFont>
      <p:font typeface="Comic Sans MS" panose="030F0702030302020204" pitchFamily="66" charset="0"/>
      <p:regular r:id="rId64"/>
      <p:bold r:id="rId65"/>
    </p:embeddedFont>
    <p:embeddedFont>
      <p:font typeface="Monotype Sorts" panose="01010601010101010101" pitchFamily="2" charset="2"/>
      <p:regular r:id="rId66"/>
    </p:embeddedFont>
    <p:embeddedFont>
      <p:font typeface="Euclid Symbol" panose="05050102010706020507" pitchFamily="18" charset="2"/>
      <p:regular r:id="rId67"/>
      <p:bold r:id="rId68"/>
      <p:italic r:id="rId69"/>
      <p:boldItalic r:id="rId70"/>
    </p:embeddedFont>
    <p:embeddedFont>
      <p:font typeface="MT Extra" panose="05050102010205020202" pitchFamily="18" charset="2"/>
      <p:regular r:id="rId71"/>
    </p:embeddedFont>
    <p:embeddedFont>
      <p:font typeface="Euclid Fraktur" panose="03010601010101010101" pitchFamily="66" charset="2"/>
      <p:regular r:id="rId72"/>
      <p:bold r:id="rId73"/>
    </p:embeddedFont>
    <p:embeddedFont>
      <p:font typeface="French Script MT" panose="03020402040607040605" pitchFamily="66" charset="0"/>
      <p:regular r:id="rId74"/>
    </p:embeddedFont>
  </p:embeddedFontLst>
  <p:custDataLst>
    <p:tags r:id="rId75"/>
  </p:custDataLst>
  <p:defaultTextStyle>
    <a:defPPr>
      <a:defRPr lang="en-US"/>
    </a:defPPr>
    <a:lvl1pPr algn="l" rtl="0" eaLnBrk="0" fontAlgn="base" hangingPunct="0">
      <a:spcBef>
        <a:spcPct val="0"/>
      </a:spcBef>
      <a:spcAft>
        <a:spcPct val="0"/>
      </a:spcAft>
      <a:defRPr sz="20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FFFF"/>
    <a:srgbClr val="CC3300"/>
    <a:srgbClr val="3366CC"/>
    <a:srgbClr val="FF0000"/>
    <a:srgbClr val="808080"/>
    <a:srgbClr val="FF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070" autoAdjust="0"/>
    <p:restoredTop sz="82235" autoAdjust="0"/>
  </p:normalViewPr>
  <p:slideViewPr>
    <p:cSldViewPr>
      <p:cViewPr>
        <p:scale>
          <a:sx n="98" d="100"/>
          <a:sy n="98" d="100"/>
        </p:scale>
        <p:origin x="1686"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404"/>
    </p:cViewPr>
  </p:sorterViewPr>
  <p:notesViewPr>
    <p:cSldViewPr>
      <p:cViewPr varScale="1">
        <p:scale>
          <a:sx n="78" d="100"/>
          <a:sy n="78" d="100"/>
        </p:scale>
        <p:origin x="-1661" y="-6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t" anchorCtr="0" compatLnSpc="1">
            <a:prstTxWarp prst="textNoShape">
              <a:avLst/>
            </a:prstTxWarp>
          </a:bodyPr>
          <a:lstStyle>
            <a:lvl1pPr defTabSz="862182">
              <a:defRPr sz="1200">
                <a:latin typeface="Times New Roman" pitchFamily="18" charset="0"/>
              </a:defRPr>
            </a:lvl1pPr>
          </a:lstStyle>
          <a:p>
            <a:pPr>
              <a:defRPr/>
            </a:pPr>
            <a:endParaRPr lang="en-US"/>
          </a:p>
        </p:txBody>
      </p:sp>
      <p:sp>
        <p:nvSpPr>
          <p:cNvPr id="20483" name="Rectangle 3"/>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t" anchorCtr="0" compatLnSpc="1">
            <a:prstTxWarp prst="textNoShape">
              <a:avLst/>
            </a:prstTxWarp>
          </a:bodyPr>
          <a:lstStyle>
            <a:lvl1pPr algn="r" defTabSz="862182">
              <a:defRPr sz="1200">
                <a:latin typeface="Times New Roman" pitchFamily="18"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852488" y="4125913"/>
            <a:ext cx="4695825" cy="3908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253413"/>
            <a:ext cx="2773363"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b" anchorCtr="0" compatLnSpc="1">
            <a:prstTxWarp prst="textNoShape">
              <a:avLst/>
            </a:prstTxWarp>
          </a:bodyPr>
          <a:lstStyle>
            <a:lvl1pPr defTabSz="862182">
              <a:defRPr sz="1200">
                <a:latin typeface="Times New Roman" pitchFamily="18" charset="0"/>
              </a:defRPr>
            </a:lvl1pPr>
          </a:lstStyle>
          <a:p>
            <a:pPr>
              <a:defRPr/>
            </a:pPr>
            <a:endParaRPr lang="en-US"/>
          </a:p>
        </p:txBody>
      </p:sp>
      <p:sp>
        <p:nvSpPr>
          <p:cNvPr id="20487" name="Rectangle 7"/>
          <p:cNvSpPr>
            <a:spLocks noGrp="1" noChangeArrowheads="1"/>
          </p:cNvSpPr>
          <p:nvPr>
            <p:ph type="sldNum" sz="quarter" idx="5"/>
          </p:nvPr>
        </p:nvSpPr>
        <p:spPr bwMode="auto">
          <a:xfrm>
            <a:off x="3627438" y="8253413"/>
            <a:ext cx="2773362"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b" anchorCtr="0" compatLnSpc="1">
            <a:prstTxWarp prst="textNoShape">
              <a:avLst/>
            </a:prstTxWarp>
          </a:bodyPr>
          <a:lstStyle>
            <a:lvl1pPr algn="r" defTabSz="862182">
              <a:defRPr sz="1200">
                <a:latin typeface="Times New Roman" pitchFamily="18" charset="0"/>
              </a:defRPr>
            </a:lvl1pPr>
          </a:lstStyle>
          <a:p>
            <a:pPr>
              <a:defRPr/>
            </a:pPr>
            <a:fld id="{3917B97D-5ACF-415A-88F9-9CEEFE8CA1F4}" type="slidenum">
              <a:rPr lang="en-US"/>
              <a:pPr>
                <a:defRPr/>
              </a:pPr>
              <a:t>‹#›</a:t>
            </a:fld>
            <a:endParaRPr lang="en-US" dirty="0"/>
          </a:p>
        </p:txBody>
      </p:sp>
    </p:spTree>
    <p:extLst>
      <p:ext uri="{BB962C8B-B14F-4D97-AF65-F5344CB8AC3E}">
        <p14:creationId xmlns:p14="http://schemas.microsoft.com/office/powerpoint/2010/main" val="38574017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endParaRPr lang="en-US" altLang="en-US" smtClean="0"/>
          </a:p>
        </p:txBody>
      </p:sp>
      <p:sp>
        <p:nvSpPr>
          <p:cNvPr id="55300" name="Slide Number Placeholder 3"/>
          <p:cNvSpPr>
            <a:spLocks noGrp="1"/>
          </p:cNvSpPr>
          <p:nvPr>
            <p:ph type="sldNum" sz="quarter" idx="5"/>
          </p:nvPr>
        </p:nvSpPr>
        <p:spPr>
          <a:noFill/>
        </p:spPr>
        <p:txBody>
          <a:bodyPr/>
          <a:lstStyle>
            <a:lvl1pPr defTabSz="862013">
              <a:defRPr sz="2000">
                <a:solidFill>
                  <a:schemeClr val="tx1"/>
                </a:solidFill>
                <a:latin typeface="Arial" pitchFamily="34" charset="0"/>
              </a:defRPr>
            </a:lvl1pPr>
            <a:lvl2pPr marL="742950" indent="-285750" defTabSz="862013">
              <a:defRPr sz="2000">
                <a:solidFill>
                  <a:schemeClr val="tx1"/>
                </a:solidFill>
                <a:latin typeface="Arial" pitchFamily="34" charset="0"/>
              </a:defRPr>
            </a:lvl2pPr>
            <a:lvl3pPr marL="1143000" indent="-228600" defTabSz="862013">
              <a:defRPr sz="2000">
                <a:solidFill>
                  <a:schemeClr val="tx1"/>
                </a:solidFill>
                <a:latin typeface="Arial" pitchFamily="34" charset="0"/>
              </a:defRPr>
            </a:lvl3pPr>
            <a:lvl4pPr marL="1600200" indent="-228600" defTabSz="862013">
              <a:defRPr sz="2000">
                <a:solidFill>
                  <a:schemeClr val="tx1"/>
                </a:solidFill>
                <a:latin typeface="Arial" pitchFamily="34" charset="0"/>
              </a:defRPr>
            </a:lvl4pPr>
            <a:lvl5pPr marL="2057400" indent="-228600" defTabSz="862013">
              <a:defRPr sz="2000">
                <a:solidFill>
                  <a:schemeClr val="tx1"/>
                </a:solidFill>
                <a:latin typeface="Arial" pitchFamily="34" charset="0"/>
              </a:defRPr>
            </a:lvl5pPr>
            <a:lvl6pPr marL="2514600" indent="-228600" defTabSz="862013" eaLnBrk="0" fontAlgn="base" hangingPunct="0">
              <a:spcBef>
                <a:spcPct val="0"/>
              </a:spcBef>
              <a:spcAft>
                <a:spcPct val="0"/>
              </a:spcAft>
              <a:defRPr sz="2000">
                <a:solidFill>
                  <a:schemeClr val="tx1"/>
                </a:solidFill>
                <a:latin typeface="Arial" pitchFamily="34" charset="0"/>
              </a:defRPr>
            </a:lvl6pPr>
            <a:lvl7pPr marL="2971800" indent="-228600" defTabSz="862013" eaLnBrk="0" fontAlgn="base" hangingPunct="0">
              <a:spcBef>
                <a:spcPct val="0"/>
              </a:spcBef>
              <a:spcAft>
                <a:spcPct val="0"/>
              </a:spcAft>
              <a:defRPr sz="2000">
                <a:solidFill>
                  <a:schemeClr val="tx1"/>
                </a:solidFill>
                <a:latin typeface="Arial" pitchFamily="34" charset="0"/>
              </a:defRPr>
            </a:lvl7pPr>
            <a:lvl8pPr marL="3429000" indent="-228600" defTabSz="862013" eaLnBrk="0" fontAlgn="base" hangingPunct="0">
              <a:spcBef>
                <a:spcPct val="0"/>
              </a:spcBef>
              <a:spcAft>
                <a:spcPct val="0"/>
              </a:spcAft>
              <a:defRPr sz="2000">
                <a:solidFill>
                  <a:schemeClr val="tx1"/>
                </a:solidFill>
                <a:latin typeface="Arial" pitchFamily="34" charset="0"/>
              </a:defRPr>
            </a:lvl8pPr>
            <a:lvl9pPr marL="3886200" indent="-228600" defTabSz="862013" eaLnBrk="0" fontAlgn="base" hangingPunct="0">
              <a:spcBef>
                <a:spcPct val="0"/>
              </a:spcBef>
              <a:spcAft>
                <a:spcPct val="0"/>
              </a:spcAft>
              <a:defRPr sz="2000">
                <a:solidFill>
                  <a:schemeClr val="tx1"/>
                </a:solidFill>
                <a:latin typeface="Arial" pitchFamily="34" charset="0"/>
              </a:defRPr>
            </a:lvl9pPr>
          </a:lstStyle>
          <a:p>
            <a:fld id="{1F2B2D25-06F8-47AB-98C5-C351EEBB04C2}" type="slidenum">
              <a:rPr lang="en-US" altLang="en-US" sz="1200" smtClean="0">
                <a:latin typeface="Times New Roman" pitchFamily="18" charset="0"/>
              </a:rPr>
              <a:pPr/>
              <a:t>2</a:t>
            </a:fld>
            <a:endParaRPr lang="en-US" altLang="en-US" sz="1200" smtClean="0">
              <a:latin typeface="Times New Roman" pitchFamily="18" charset="0"/>
            </a:endParaRPr>
          </a:p>
        </p:txBody>
      </p:sp>
    </p:spTree>
    <p:extLst>
      <p:ext uri="{BB962C8B-B14F-4D97-AF65-F5344CB8AC3E}">
        <p14:creationId xmlns:p14="http://schemas.microsoft.com/office/powerpoint/2010/main" val="7260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917B97D-5ACF-415A-88F9-9CEEFE8CA1F4}" type="slidenum">
              <a:rPr lang="en-US" smtClean="0"/>
              <a:pPr>
                <a:defRPr/>
              </a:pPr>
              <a:t>7</a:t>
            </a:fld>
            <a:endParaRPr lang="en-US" dirty="0"/>
          </a:p>
        </p:txBody>
      </p:sp>
    </p:spTree>
    <p:extLst>
      <p:ext uri="{BB962C8B-B14F-4D97-AF65-F5344CB8AC3E}">
        <p14:creationId xmlns:p14="http://schemas.microsoft.com/office/powerpoint/2010/main" val="310976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917B97D-5ACF-415A-88F9-9CEEFE8CA1F4}" type="slidenum">
              <a:rPr lang="en-US" smtClean="0"/>
              <a:pPr>
                <a:defRPr/>
              </a:pPr>
              <a:t>18</a:t>
            </a:fld>
            <a:endParaRPr lang="en-US" dirty="0"/>
          </a:p>
        </p:txBody>
      </p:sp>
    </p:spTree>
    <p:extLst>
      <p:ext uri="{BB962C8B-B14F-4D97-AF65-F5344CB8AC3E}">
        <p14:creationId xmlns:p14="http://schemas.microsoft.com/office/powerpoint/2010/main" val="86940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917B97D-5ACF-415A-88F9-9CEEFE8CA1F4}" type="slidenum">
              <a:rPr lang="en-US" smtClean="0"/>
              <a:pPr>
                <a:defRPr/>
              </a:pPr>
              <a:t>29</a:t>
            </a:fld>
            <a:endParaRPr lang="en-US" dirty="0"/>
          </a:p>
        </p:txBody>
      </p:sp>
    </p:spTree>
    <p:extLst>
      <p:ext uri="{BB962C8B-B14F-4D97-AF65-F5344CB8AC3E}">
        <p14:creationId xmlns:p14="http://schemas.microsoft.com/office/powerpoint/2010/main" val="2513543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TextBox 9"/>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1" name="Rectangle 10"/>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2" name="Rectangle 11"/>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3" name="Text Box 12"/>
          <p:cNvSpPr txBox="1">
            <a:spLocks noChangeArrowheads="1"/>
          </p:cNvSpPr>
          <p:nvPr userDrawn="1"/>
        </p:nvSpPr>
        <p:spPr bwMode="auto">
          <a:xfrm>
            <a:off x="3624263" y="266700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endParaRPr>
          </a:p>
        </p:txBody>
      </p:sp>
      <p:sp>
        <p:nvSpPr>
          <p:cNvPr id="14"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grpSp>
        <p:nvGrpSpPr>
          <p:cNvPr id="18" name="Group 5"/>
          <p:cNvGrpSpPr>
            <a:grpSpLocks/>
          </p:cNvGrpSpPr>
          <p:nvPr userDrawn="1"/>
        </p:nvGrpSpPr>
        <p:grpSpPr bwMode="auto">
          <a:xfrm>
            <a:off x="419100" y="6369050"/>
            <a:ext cx="8305800" cy="336550"/>
            <a:chOff x="240" y="4012"/>
            <a:chExt cx="5232" cy="212"/>
          </a:xfrm>
        </p:grpSpPr>
        <p:sp>
          <p:nvSpPr>
            <p:cNvPr id="19"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defTabSz="736600" eaLnBrk="0" fontAlgn="base" hangingPunct="0">
                <a:spcBef>
                  <a:spcPct val="0"/>
                </a:spcBef>
                <a:spcAft>
                  <a:spcPct val="0"/>
                </a:spcAft>
                <a:defRPr sz="2000">
                  <a:solidFill>
                    <a:schemeClr val="tx1"/>
                  </a:solidFill>
                  <a:latin typeface="Comic Sans MS" pitchFamily="66" charset="0"/>
                </a:defRPr>
              </a:lvl6pPr>
              <a:lvl7pPr marL="2971800" indent="-228600" defTabSz="736600" eaLnBrk="0" fontAlgn="base" hangingPunct="0">
                <a:spcBef>
                  <a:spcPct val="0"/>
                </a:spcBef>
                <a:spcAft>
                  <a:spcPct val="0"/>
                </a:spcAft>
                <a:defRPr sz="2000">
                  <a:solidFill>
                    <a:schemeClr val="tx1"/>
                  </a:solidFill>
                  <a:latin typeface="Comic Sans MS" pitchFamily="66" charset="0"/>
                </a:defRPr>
              </a:lvl7pPr>
              <a:lvl8pPr marL="3429000" indent="-228600" defTabSz="736600" eaLnBrk="0" fontAlgn="base" hangingPunct="0">
                <a:spcBef>
                  <a:spcPct val="0"/>
                </a:spcBef>
                <a:spcAft>
                  <a:spcPct val="0"/>
                </a:spcAft>
                <a:defRPr sz="2000">
                  <a:solidFill>
                    <a:schemeClr val="tx1"/>
                  </a:solidFill>
                  <a:latin typeface="Comic Sans MS" pitchFamily="66" charset="0"/>
                </a:defRPr>
              </a:lvl8pPr>
              <a:lvl9pPr marL="3886200" indent="-228600" defTabSz="736600" eaLnBrk="0" fontAlgn="base" hangingPunct="0">
                <a:spcBef>
                  <a:spcPct val="0"/>
                </a:spcBef>
                <a:spcAft>
                  <a:spcPct val="0"/>
                </a:spcAft>
                <a:defRPr sz="2000">
                  <a:solidFill>
                    <a:schemeClr val="tx1"/>
                  </a:solidFill>
                  <a:latin typeface="Comic Sans MS" pitchFamily="66" charset="0"/>
                </a:defRPr>
              </a:lvl9pPr>
            </a:lstStyle>
            <a:p>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20" name="Picture 7" descr="cc"/>
            <p:cNvPicPr>
              <a:picLocks noChangeAspect="1" noChangeArrowheads="1"/>
            </p:cNvPicPr>
            <p:nvPr/>
          </p:nvPicPr>
          <p:blipFill>
            <a:blip r:embed="rId4"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281274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solidFill>
                <a:latin typeface="+mj-lt"/>
              </a:defRPr>
            </a:lvl1pPr>
          </a:lstStyle>
          <a:p>
            <a:r>
              <a:rPr lang="en-US" smtClean="0"/>
              <a:t>1999-2016 by Richard Alan Peters II</a:t>
            </a:r>
            <a:endParaRPr lang="en-US"/>
          </a:p>
        </p:txBody>
      </p:sp>
      <p:sp>
        <p:nvSpPr>
          <p:cNvPr id="7"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8" name="Rectangle 17"/>
          <p:cNvSpPr>
            <a:spLocks noGrp="1" noChangeArrowheads="1"/>
          </p:cNvSpPr>
          <p:nvPr>
            <p:ph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Date Placeholder 2"/>
          <p:cNvSpPr>
            <a:spLocks noGrp="1"/>
          </p:cNvSpPr>
          <p:nvPr>
            <p:ph type="dt" sz="half" idx="2"/>
          </p:nvPr>
        </p:nvSpPr>
        <p:spPr>
          <a:xfrm>
            <a:off x="381000" y="6356350"/>
            <a:ext cx="2057400" cy="365125"/>
          </a:xfrm>
          <a:prstGeom prst="rect">
            <a:avLst/>
          </a:prstGeom>
        </p:spPr>
        <p:txBody>
          <a:bodyPr vert="horz" lIns="91440" tIns="45720" rIns="91440" bIns="45720" rtlCol="0" anchor="ctr"/>
          <a:lstStyle>
            <a:lvl1pPr algn="l">
              <a:defRPr sz="1200">
                <a:solidFill>
                  <a:schemeClr val="tx1"/>
                </a:solidFill>
                <a:latin typeface="+mj-lt"/>
              </a:defRPr>
            </a:lvl1pPr>
          </a:lstStyle>
          <a:p>
            <a:r>
              <a:rPr lang="en-US" smtClean="0"/>
              <a:t>3 November 2016</a:t>
            </a:r>
            <a:endParaRPr lang="en-US" dirty="0"/>
          </a:p>
        </p:txBody>
      </p:sp>
      <p:sp>
        <p:nvSpPr>
          <p:cNvPr id="14" name="Slide Number Placeholder 6"/>
          <p:cNvSpPr>
            <a:spLocks noGrp="1"/>
          </p:cNvSpPr>
          <p:nvPr>
            <p:ph type="sldNum" sz="quarter" idx="4"/>
          </p:nvPr>
        </p:nvSpPr>
        <p:spPr>
          <a:xfrm>
            <a:off x="6705600" y="6356350"/>
            <a:ext cx="20574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29EDB919-4B6B-41F3-BAB2-95D878DC565D}" type="slidenum">
              <a:rPr lang="en-US" smtClean="0"/>
              <a:pPr/>
              <a:t>‹#›</a:t>
            </a:fld>
            <a:endParaRPr lang="en-US"/>
          </a:p>
        </p:txBody>
      </p:sp>
    </p:spTree>
    <p:extLst>
      <p:ext uri="{BB962C8B-B14F-4D97-AF65-F5344CB8AC3E}">
        <p14:creationId xmlns:p14="http://schemas.microsoft.com/office/powerpoint/2010/main" val="4519645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1" name="Date Placeholder 2"/>
          <p:cNvSpPr>
            <a:spLocks noGrp="1"/>
          </p:cNvSpPr>
          <p:nvPr>
            <p:ph type="dt" sz="half" idx="2"/>
          </p:nvPr>
        </p:nvSpPr>
        <p:spPr>
          <a:xfrm>
            <a:off x="381000" y="6356350"/>
            <a:ext cx="2057400" cy="365125"/>
          </a:xfrm>
          <a:prstGeom prst="rect">
            <a:avLst/>
          </a:prstGeom>
        </p:spPr>
        <p:txBody>
          <a:bodyPr vert="horz" lIns="91440" tIns="45720" rIns="91440" bIns="45720" rtlCol="0" anchor="ctr"/>
          <a:lstStyle>
            <a:lvl1pPr algn="l">
              <a:defRPr sz="1200">
                <a:solidFill>
                  <a:schemeClr val="tx1"/>
                </a:solidFill>
                <a:latin typeface="+mj-lt"/>
              </a:defRPr>
            </a:lvl1pPr>
          </a:lstStyle>
          <a:p>
            <a:r>
              <a:rPr lang="en-US" smtClean="0"/>
              <a:t>3 November 2016</a:t>
            </a:r>
            <a:endParaRPr lang="en-US" dirty="0"/>
          </a:p>
        </p:txBody>
      </p:sp>
      <p:sp>
        <p:nvSpPr>
          <p:cNvPr id="12" name="Footer Placeholder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solidFill>
                <a:latin typeface="+mj-lt"/>
              </a:defRPr>
            </a:lvl1pPr>
          </a:lstStyle>
          <a:p>
            <a:r>
              <a:rPr lang="en-US" smtClean="0"/>
              <a:t>1999-2016 by Richard Alan Peters II</a:t>
            </a:r>
            <a:endParaRPr lang="en-US"/>
          </a:p>
        </p:txBody>
      </p:sp>
      <p:sp>
        <p:nvSpPr>
          <p:cNvPr id="13" name="Slide Number Placeholder 6"/>
          <p:cNvSpPr>
            <a:spLocks noGrp="1"/>
          </p:cNvSpPr>
          <p:nvPr>
            <p:ph type="sldNum" sz="quarter" idx="4"/>
          </p:nvPr>
        </p:nvSpPr>
        <p:spPr>
          <a:xfrm>
            <a:off x="6705600" y="6356350"/>
            <a:ext cx="20574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29EDB919-4B6B-41F3-BAB2-95D878DC565D}" type="slidenum">
              <a:rPr lang="en-US" smtClean="0"/>
              <a:pPr/>
              <a:t>‹#›</a:t>
            </a:fld>
            <a:endParaRPr lang="en-US"/>
          </a:p>
        </p:txBody>
      </p:sp>
    </p:spTree>
    <p:extLst>
      <p:ext uri="{BB962C8B-B14F-4D97-AF65-F5344CB8AC3E}">
        <p14:creationId xmlns:p14="http://schemas.microsoft.com/office/powerpoint/2010/main" val="20810079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7" name="Rectangle 17"/>
          <p:cNvSpPr>
            <a:spLocks noGrp="1" noChangeArrowheads="1"/>
          </p:cNvSpPr>
          <p:nvPr>
            <p:ph type="body"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 name="Picture 25" descr="Vanderbilt"/>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3219450" y="6437313"/>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
        <p:nvSpPr>
          <p:cNvPr id="3" name="Date Placeholder 2"/>
          <p:cNvSpPr>
            <a:spLocks noGrp="1"/>
          </p:cNvSpPr>
          <p:nvPr>
            <p:ph type="dt" sz="half" idx="2"/>
          </p:nvPr>
        </p:nvSpPr>
        <p:spPr>
          <a:xfrm>
            <a:off x="381000" y="6356350"/>
            <a:ext cx="2057400" cy="365125"/>
          </a:xfrm>
          <a:prstGeom prst="rect">
            <a:avLst/>
          </a:prstGeom>
        </p:spPr>
        <p:txBody>
          <a:bodyPr vert="horz" lIns="91440" tIns="45720" rIns="91440" bIns="45720" rtlCol="0" anchor="ctr"/>
          <a:lstStyle>
            <a:lvl1pPr algn="l">
              <a:defRPr sz="1200">
                <a:solidFill>
                  <a:schemeClr val="tx1"/>
                </a:solidFill>
                <a:latin typeface="+mj-lt"/>
              </a:defRPr>
            </a:lvl1pPr>
          </a:lstStyle>
          <a:p>
            <a:r>
              <a:rPr lang="en-US" smtClean="0"/>
              <a:t>3 November 2016</a:t>
            </a:r>
            <a:endParaRPr lang="en-US" dirty="0"/>
          </a:p>
        </p:txBody>
      </p:sp>
      <p:sp>
        <p:nvSpPr>
          <p:cNvPr id="4" name="Footer Placeholder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solidFill>
                <a:latin typeface="+mj-lt"/>
              </a:defRPr>
            </a:lvl1pPr>
          </a:lstStyle>
          <a:p>
            <a:r>
              <a:rPr lang="en-US" smtClean="0"/>
              <a:t>1999-2016 by Richard Alan Peters II</a:t>
            </a:r>
            <a:endParaRPr lang="en-US"/>
          </a:p>
        </p:txBody>
      </p:sp>
      <p:sp>
        <p:nvSpPr>
          <p:cNvPr id="7" name="Slide Number Placeholder 6"/>
          <p:cNvSpPr>
            <a:spLocks noGrp="1"/>
          </p:cNvSpPr>
          <p:nvPr>
            <p:ph type="sldNum" sz="quarter" idx="4"/>
          </p:nvPr>
        </p:nvSpPr>
        <p:spPr>
          <a:xfrm>
            <a:off x="6705600" y="6356350"/>
            <a:ext cx="20574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29EDB919-4B6B-41F3-BAB2-95D878DC565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Lst>
  <p:timing>
    <p:tnLst>
      <p:par>
        <p:cTn id="1" dur="indefinite" restart="never" nodeType="tmRoot"/>
      </p:par>
    </p:tnLst>
  </p:timing>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9.wmf"/></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2.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4.wmf"/><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6.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9.wmf"/><Relationship Id="rId5" Type="http://schemas.openxmlformats.org/officeDocument/2006/relationships/oleObject" Target="../embeddings/oleObject8.bin"/><Relationship Id="rId4" Type="http://schemas.openxmlformats.org/officeDocument/2006/relationships/image" Target="../media/image48.wmf"/></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40.jpeg"/><Relationship Id="rId7" Type="http://schemas.openxmlformats.org/officeDocument/2006/relationships/image" Target="../media/image52.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51.wmf"/><Relationship Id="rId4" Type="http://schemas.openxmlformats.org/officeDocument/2006/relationships/oleObject" Target="../embeddings/oleObject9.bin"/><Relationship Id="rId9" Type="http://schemas.openxmlformats.org/officeDocument/2006/relationships/image" Target="../media/image53.wmf"/></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54.w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62.jpeg"/><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893888" y="2667000"/>
            <a:ext cx="53562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sz="2400"/>
              <a:t>Lecture Notes:  Sampling and Aliasing</a:t>
            </a:r>
          </a:p>
        </p:txBody>
      </p:sp>
      <p:sp>
        <p:nvSpPr>
          <p:cNvPr id="7172" name="Rectangle 2"/>
          <p:cNvSpPr>
            <a:spLocks noChangeArrowheads="1"/>
          </p:cNvSpPr>
          <p:nvPr/>
        </p:nvSpPr>
        <p:spPr bwMode="auto">
          <a:xfrm>
            <a:off x="525463" y="3810000"/>
            <a:ext cx="787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7173" name="TextBox 3"/>
          <p:cNvSpPr txBox="1">
            <a:spLocks noChangeArrowheads="1"/>
          </p:cNvSpPr>
          <p:nvPr/>
        </p:nvSpPr>
        <p:spPr bwMode="auto">
          <a:xfrm>
            <a:off x="488950" y="4921250"/>
            <a:ext cx="68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latin typeface="MT Extra" pitchFamily="18" charset="2"/>
              </a:rPr>
              <a:t>kjfg   </a:t>
            </a:r>
            <a:r>
              <a:rPr lang="en-US" altLang="en-US">
                <a:latin typeface="Monotype Sorts" pitchFamily="2" charset="2"/>
              </a:rPr>
              <a:t>98</a:t>
            </a:r>
            <a:endParaRPr lang="en-US" altLang="en-US">
              <a:latin typeface="MT Extra" pitchFamily="18" charset="2"/>
            </a:endParaRPr>
          </a:p>
        </p:txBody>
      </p:sp>
      <p:sp>
        <p:nvSpPr>
          <p:cNvPr id="7174" name="Rectangle 4"/>
          <p:cNvSpPr>
            <a:spLocks noChangeArrowheads="1"/>
          </p:cNvSpPr>
          <p:nvPr/>
        </p:nvSpPr>
        <p:spPr bwMode="auto">
          <a:xfrm>
            <a:off x="315913" y="4930775"/>
            <a:ext cx="1084262"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066800"/>
            <a:ext cx="7772400" cy="723900"/>
          </a:xfrm>
        </p:spPr>
        <p:txBody>
          <a:bodyPr/>
          <a:lstStyle/>
          <a:p>
            <a:r>
              <a:rPr lang="en-US" altLang="en-US" sz="3200" smtClean="0"/>
              <a:t>Effect of Decimation on the DFT of an Image</a:t>
            </a:r>
          </a:p>
        </p:txBody>
      </p:sp>
      <p:sp>
        <p:nvSpPr>
          <p:cNvPr id="15363" name="Rectangle 3"/>
          <p:cNvSpPr>
            <a:spLocks noGrp="1" noChangeArrowheads="1"/>
          </p:cNvSpPr>
          <p:nvPr>
            <p:ph type="body" idx="4294967295"/>
          </p:nvPr>
        </p:nvSpPr>
        <p:spPr>
          <a:xfrm>
            <a:off x="838200" y="1905000"/>
            <a:ext cx="7543800" cy="2362200"/>
          </a:xfrm>
        </p:spPr>
        <p:txBody>
          <a:bodyPr/>
          <a:lstStyle/>
          <a:p>
            <a:pPr>
              <a:spcBef>
                <a:spcPct val="0"/>
              </a:spcBef>
              <a:spcAft>
                <a:spcPct val="20000"/>
              </a:spcAft>
              <a:buSzPct val="80000"/>
              <a:buFont typeface="Monotype Sorts" pitchFamily="2" charset="2"/>
              <a:buAutoNum type="arabicPeriod"/>
            </a:pPr>
            <a:r>
              <a:rPr lang="en-US" altLang="en-US" sz="2400" dirty="0" smtClean="0">
                <a:latin typeface="Times New Roman" pitchFamily="18" charset="0"/>
              </a:rPr>
              <a:t>Decimation of an </a:t>
            </a:r>
            <a:r>
              <a:rPr lang="en-US" altLang="en-US" sz="2400" i="1" dirty="0" smtClean="0">
                <a:latin typeface="Times New Roman" pitchFamily="18" charset="0"/>
              </a:rPr>
              <a:t>R</a:t>
            </a:r>
            <a:r>
              <a:rPr lang="en-US" altLang="en-US" sz="2400" dirty="0" smtClean="0">
                <a:latin typeface="Times New Roman" pitchFamily="18" charset="0"/>
                <a:cs typeface="Times New Roman" pitchFamily="18" charset="0"/>
              </a:rPr>
              <a:t>×</a:t>
            </a:r>
            <a:r>
              <a:rPr lang="en-US" altLang="en-US" sz="2400" i="1" dirty="0" smtClean="0">
                <a:latin typeface="Times New Roman" pitchFamily="18" charset="0"/>
              </a:rPr>
              <a:t>C</a:t>
            </a:r>
            <a:r>
              <a:rPr lang="en-US" altLang="en-US" sz="2400" dirty="0" smtClean="0">
                <a:latin typeface="Times New Roman" pitchFamily="18" charset="0"/>
              </a:rPr>
              <a:t> image, </a:t>
            </a:r>
            <a:r>
              <a:rPr lang="en-US" altLang="en-US" sz="2400" b="1" dirty="0" smtClean="0">
                <a:latin typeface="Times New Roman" pitchFamily="18" charset="0"/>
              </a:rPr>
              <a:t>I</a:t>
            </a:r>
            <a:r>
              <a:rPr lang="en-US" altLang="en-US" sz="2400" dirty="0" smtClean="0">
                <a:latin typeface="Times New Roman" pitchFamily="18" charset="0"/>
              </a:rPr>
              <a:t>, by a factor of </a:t>
            </a:r>
            <a:r>
              <a:rPr lang="en-US" altLang="en-US" sz="2400" i="1" dirty="0" smtClean="0">
                <a:latin typeface="Times New Roman" pitchFamily="18" charset="0"/>
              </a:rPr>
              <a:t>n</a:t>
            </a:r>
            <a:r>
              <a:rPr lang="en-US" altLang="en-US" sz="2400" dirty="0" smtClean="0">
                <a:latin typeface="Times New Roman" pitchFamily="18" charset="0"/>
              </a:rPr>
              <a:t> results in an </a:t>
            </a:r>
            <a:r>
              <a:rPr lang="en-US" altLang="en-US" sz="2400" dirty="0" smtClean="0">
                <a:latin typeface="Times New Roman" pitchFamily="18" charset="0"/>
                <a:sym typeface="Euclid Symbol" pitchFamily="18" charset="2"/>
              </a:rPr>
              <a:t></a:t>
            </a:r>
            <a:r>
              <a:rPr lang="en-US" altLang="en-US" sz="2400" i="1" dirty="0" smtClean="0">
                <a:latin typeface="Times New Roman" pitchFamily="18" charset="0"/>
              </a:rPr>
              <a:t>R</a:t>
            </a:r>
            <a:r>
              <a:rPr lang="en-US" altLang="en-US" sz="2400" dirty="0" smtClean="0">
                <a:latin typeface="Times New Roman" pitchFamily="18" charset="0"/>
              </a:rPr>
              <a:t>/</a:t>
            </a:r>
            <a:r>
              <a:rPr lang="en-US" altLang="en-US" sz="2400" i="1" dirty="0" smtClean="0">
                <a:latin typeface="Times New Roman" pitchFamily="18" charset="0"/>
              </a:rPr>
              <a:t>n</a:t>
            </a:r>
            <a:r>
              <a:rPr lang="en-US" altLang="en-US" sz="2400" dirty="0" smtClean="0">
                <a:latin typeface="Times New Roman" pitchFamily="18" charset="0"/>
                <a:sym typeface="Euclid Symbol" pitchFamily="18" charset="2"/>
              </a:rPr>
              <a:t></a:t>
            </a:r>
            <a:r>
              <a:rPr lang="en-US" altLang="en-US" sz="2400" dirty="0" smtClean="0">
                <a:latin typeface="Times New Roman" pitchFamily="18" charset="0"/>
              </a:rPr>
              <a:t> </a:t>
            </a:r>
            <a:r>
              <a:rPr lang="en-US" altLang="en-US" sz="2400" dirty="0" smtClean="0">
                <a:latin typeface="Times New Roman" pitchFamily="18" charset="0"/>
                <a:cs typeface="Times New Roman" pitchFamily="18" charset="0"/>
              </a:rPr>
              <a:t>×</a:t>
            </a:r>
            <a:r>
              <a:rPr lang="en-US" altLang="en-US" sz="2400" dirty="0" smtClean="0">
                <a:latin typeface="Times New Roman" pitchFamily="18" charset="0"/>
              </a:rPr>
              <a:t> </a:t>
            </a:r>
            <a:r>
              <a:rPr lang="en-US" altLang="en-US" sz="2400" dirty="0" smtClean="0">
                <a:latin typeface="Times New Roman" pitchFamily="18" charset="0"/>
                <a:sym typeface="Euclid Symbol" pitchFamily="18" charset="2"/>
              </a:rPr>
              <a:t></a:t>
            </a:r>
            <a:r>
              <a:rPr lang="en-US" altLang="en-US" sz="2400" i="1" dirty="0" smtClean="0">
                <a:latin typeface="Times New Roman" pitchFamily="18" charset="0"/>
              </a:rPr>
              <a:t>C</a:t>
            </a:r>
            <a:r>
              <a:rPr lang="en-US" altLang="en-US" sz="2400" dirty="0" smtClean="0">
                <a:latin typeface="Times New Roman" pitchFamily="18" charset="0"/>
              </a:rPr>
              <a:t>/</a:t>
            </a:r>
            <a:r>
              <a:rPr lang="en-US" altLang="en-US" sz="2400" i="1" dirty="0" smtClean="0">
                <a:latin typeface="Times New Roman" pitchFamily="18" charset="0"/>
              </a:rPr>
              <a:t>n</a:t>
            </a:r>
            <a:r>
              <a:rPr lang="en-US" altLang="en-US" sz="2400" dirty="0" smtClean="0">
                <a:latin typeface="Times New Roman" pitchFamily="18" charset="0"/>
                <a:sym typeface="Euclid Symbol" pitchFamily="18" charset="2"/>
              </a:rPr>
              <a:t></a:t>
            </a:r>
            <a:r>
              <a:rPr lang="en-US" altLang="en-US" sz="2400" dirty="0" smtClean="0">
                <a:latin typeface="Times New Roman" pitchFamily="18" charset="0"/>
              </a:rPr>
              <a:t> image, </a:t>
            </a:r>
            <a:r>
              <a:rPr lang="en-US" altLang="en-US" sz="2400" b="1" dirty="0" smtClean="0">
                <a:latin typeface="Times New Roman" pitchFamily="18" charset="0"/>
              </a:rPr>
              <a:t>J</a:t>
            </a:r>
            <a:r>
              <a:rPr lang="en-US" altLang="en-US" sz="2400" dirty="0" smtClean="0">
                <a:latin typeface="Times New Roman" pitchFamily="18" charset="0"/>
              </a:rPr>
              <a:t>.</a:t>
            </a:r>
          </a:p>
          <a:p>
            <a:pPr>
              <a:spcBef>
                <a:spcPct val="0"/>
              </a:spcBef>
              <a:spcAft>
                <a:spcPct val="20000"/>
              </a:spcAft>
              <a:buSzPct val="80000"/>
              <a:buFont typeface="Monotype Sorts" pitchFamily="2" charset="2"/>
              <a:buAutoNum type="arabicPeriod"/>
            </a:pPr>
            <a:r>
              <a:rPr lang="en-US" altLang="en-US" sz="2400" dirty="0" smtClean="0">
                <a:latin typeface="Times New Roman" pitchFamily="18" charset="0"/>
              </a:rPr>
              <a:t>The DFT of </a:t>
            </a:r>
            <a:r>
              <a:rPr lang="en-US" altLang="en-US" sz="2400" dirty="0" smtClean="0">
                <a:latin typeface="Times New Roman" pitchFamily="18" charset="0"/>
                <a:sym typeface="Euclid Symbol" pitchFamily="18" charset="2"/>
              </a:rPr>
              <a:t>image </a:t>
            </a:r>
            <a:r>
              <a:rPr lang="en-US" altLang="en-US" sz="2400" b="1" dirty="0" smtClean="0">
                <a:latin typeface="Times New Roman" pitchFamily="18" charset="0"/>
                <a:sym typeface="Euclid Symbol" pitchFamily="18" charset="2"/>
              </a:rPr>
              <a:t>J</a:t>
            </a:r>
            <a:r>
              <a:rPr lang="en-US" altLang="en-US" sz="2400" dirty="0" smtClean="0">
                <a:latin typeface="Times New Roman" pitchFamily="18" charset="0"/>
                <a:sym typeface="Euclid Symbol" pitchFamily="18" charset="2"/>
              </a:rPr>
              <a:t> is the same size as </a:t>
            </a:r>
            <a:r>
              <a:rPr lang="en-US" altLang="en-US" sz="2400" b="1" dirty="0" smtClean="0">
                <a:latin typeface="Times New Roman" pitchFamily="18" charset="0"/>
                <a:sym typeface="Euclid Symbol" pitchFamily="18" charset="2"/>
              </a:rPr>
              <a:t>J</a:t>
            </a:r>
            <a:r>
              <a:rPr lang="en-US" altLang="en-US" sz="2400" dirty="0" smtClean="0">
                <a:latin typeface="Times New Roman" pitchFamily="18" charset="0"/>
                <a:sym typeface="Euclid Symbol" pitchFamily="18" charset="2"/>
              </a:rPr>
              <a:t>.</a:t>
            </a:r>
            <a:endParaRPr lang="en-US" altLang="en-US" sz="2400" dirty="0" smtClean="0">
              <a:latin typeface="Times New Roman" pitchFamily="18" charset="0"/>
            </a:endParaRPr>
          </a:p>
          <a:p>
            <a:pPr>
              <a:spcBef>
                <a:spcPct val="0"/>
              </a:spcBef>
              <a:spcAft>
                <a:spcPct val="20000"/>
              </a:spcAft>
              <a:buSzPct val="80000"/>
              <a:buFont typeface="Monotype Sorts" pitchFamily="2" charset="2"/>
              <a:buAutoNum type="arabicPeriod"/>
            </a:pPr>
            <a:r>
              <a:rPr lang="en-US" altLang="en-US" sz="2400" dirty="0" smtClean="0">
                <a:latin typeface="Times New Roman" pitchFamily="18" charset="0"/>
              </a:rPr>
              <a:t>The uncertainty relation implies that the FT of </a:t>
            </a:r>
            <a:r>
              <a:rPr lang="en-US" altLang="en-US" sz="2400" b="1" dirty="0" smtClean="0">
                <a:latin typeface="Times New Roman" pitchFamily="18" charset="0"/>
              </a:rPr>
              <a:t>J</a:t>
            </a:r>
            <a:r>
              <a:rPr lang="en-US" altLang="en-US" sz="2400" dirty="0" smtClean="0">
                <a:latin typeface="Times New Roman" pitchFamily="18" charset="0"/>
              </a:rPr>
              <a:t> should be  (</a:t>
            </a:r>
            <a:r>
              <a:rPr lang="en-US" altLang="en-US" sz="2400" i="1" dirty="0" smtClean="0">
                <a:latin typeface="Times New Roman" pitchFamily="18" charset="0"/>
              </a:rPr>
              <a:t>R</a:t>
            </a:r>
            <a:r>
              <a:rPr lang="en-US" altLang="en-US" sz="2400" dirty="0" smtClean="0">
                <a:latin typeface="Times New Roman" pitchFamily="18" charset="0"/>
              </a:rPr>
              <a:t>-1) </a:t>
            </a:r>
            <a:r>
              <a:rPr lang="en-US" altLang="en-US" sz="2400" dirty="0" smtClean="0">
                <a:latin typeface="Times New Roman" pitchFamily="18" charset="0"/>
                <a:cs typeface="Times New Roman" pitchFamily="18" charset="0"/>
              </a:rPr>
              <a:t>×</a:t>
            </a:r>
            <a:r>
              <a:rPr lang="en-US" altLang="en-US" sz="2400" dirty="0" smtClean="0">
                <a:latin typeface="Times New Roman" pitchFamily="18" charset="0"/>
              </a:rPr>
              <a:t> (</a:t>
            </a:r>
            <a:r>
              <a:rPr lang="en-US" altLang="en-US" sz="2400" i="1" dirty="0" smtClean="0">
                <a:latin typeface="Times New Roman" pitchFamily="18" charset="0"/>
              </a:rPr>
              <a:t>C</a:t>
            </a:r>
            <a:r>
              <a:rPr lang="en-US" altLang="en-US" sz="2400" dirty="0" smtClean="0">
                <a:latin typeface="Times New Roman" pitchFamily="18" charset="0"/>
              </a:rPr>
              <a:t>-1)  &lt;  </a:t>
            </a:r>
            <a:r>
              <a:rPr lang="en-US" altLang="en-US" sz="2400" i="1" dirty="0" smtClean="0">
                <a:latin typeface="Times New Roman" pitchFamily="18" charset="0"/>
              </a:rPr>
              <a:t>n </a:t>
            </a:r>
            <a:r>
              <a:rPr lang="en-US" altLang="en-US" sz="2400" dirty="0" smtClean="0">
                <a:latin typeface="Times New Roman" pitchFamily="18" charset="0"/>
                <a:sym typeface="Euclid Symbol" pitchFamily="18" charset="2"/>
              </a:rPr>
              <a:t></a:t>
            </a:r>
            <a:r>
              <a:rPr lang="en-US" altLang="en-US" sz="2400" i="1" dirty="0" smtClean="0">
                <a:latin typeface="Times New Roman" pitchFamily="18" charset="0"/>
              </a:rPr>
              <a:t>R</a:t>
            </a:r>
            <a:r>
              <a:rPr lang="en-US" altLang="en-US" sz="2400" dirty="0" smtClean="0">
                <a:latin typeface="Times New Roman" pitchFamily="18" charset="0"/>
              </a:rPr>
              <a:t>/</a:t>
            </a:r>
            <a:r>
              <a:rPr lang="en-US" altLang="en-US" sz="2400" i="1" dirty="0" smtClean="0">
                <a:latin typeface="Times New Roman" pitchFamily="18" charset="0"/>
              </a:rPr>
              <a:t>n</a:t>
            </a:r>
            <a:r>
              <a:rPr lang="en-US" altLang="en-US" sz="2400" dirty="0" smtClean="0">
                <a:latin typeface="Times New Roman" pitchFamily="18" charset="0"/>
                <a:sym typeface="Euclid Symbol" pitchFamily="18" charset="2"/>
              </a:rPr>
              <a:t></a:t>
            </a:r>
            <a:r>
              <a:rPr lang="en-US" altLang="en-US" sz="2400" dirty="0" smtClean="0">
                <a:latin typeface="Times New Roman" pitchFamily="18" charset="0"/>
              </a:rPr>
              <a:t> </a:t>
            </a:r>
            <a:r>
              <a:rPr lang="en-US" altLang="en-US" sz="2400" dirty="0" smtClean="0">
                <a:latin typeface="Times New Roman" pitchFamily="18" charset="0"/>
                <a:cs typeface="Times New Roman" pitchFamily="18" charset="0"/>
              </a:rPr>
              <a:t>×</a:t>
            </a:r>
            <a:r>
              <a:rPr lang="en-US" altLang="en-US" sz="2400" dirty="0" smtClean="0">
                <a:latin typeface="Times New Roman" pitchFamily="18" charset="0"/>
              </a:rPr>
              <a:t> </a:t>
            </a:r>
            <a:r>
              <a:rPr lang="en-US" altLang="en-US" sz="2400" i="1" dirty="0" smtClean="0">
                <a:latin typeface="Times New Roman" pitchFamily="18" charset="0"/>
              </a:rPr>
              <a:t>n </a:t>
            </a:r>
            <a:r>
              <a:rPr lang="en-US" altLang="en-US" sz="2400" dirty="0" smtClean="0">
                <a:latin typeface="Times New Roman" pitchFamily="18" charset="0"/>
                <a:sym typeface="Euclid Symbol" pitchFamily="18" charset="2"/>
              </a:rPr>
              <a:t></a:t>
            </a:r>
            <a:r>
              <a:rPr lang="en-US" altLang="en-US" sz="2400" i="1" dirty="0" smtClean="0">
                <a:latin typeface="Times New Roman" pitchFamily="18" charset="0"/>
              </a:rPr>
              <a:t>C</a:t>
            </a:r>
            <a:r>
              <a:rPr lang="en-US" altLang="en-US" sz="2400" dirty="0" smtClean="0">
                <a:latin typeface="Times New Roman" pitchFamily="18" charset="0"/>
              </a:rPr>
              <a:t>/</a:t>
            </a:r>
            <a:r>
              <a:rPr lang="en-US" altLang="en-US" sz="2400" i="1" dirty="0" smtClean="0">
                <a:latin typeface="Times New Roman" pitchFamily="18" charset="0"/>
              </a:rPr>
              <a:t>n</a:t>
            </a:r>
            <a:r>
              <a:rPr lang="en-US" altLang="en-US" sz="2400" dirty="0" smtClean="0">
                <a:latin typeface="Times New Roman" pitchFamily="18" charset="0"/>
                <a:sym typeface="Euclid Symbol" pitchFamily="18" charset="2"/>
              </a:rPr>
              <a:t>  </a:t>
            </a:r>
            <a:r>
              <a:rPr lang="en-US" altLang="en-US" sz="2400" dirty="0" smtClean="0">
                <a:latin typeface="Times New Roman" pitchFamily="18" charset="0"/>
                <a:cs typeface="Times New Roman" pitchFamily="18" charset="0"/>
                <a:sym typeface="Euclid Symbol" pitchFamily="18" charset="2"/>
              </a:rPr>
              <a:t>≤</a:t>
            </a:r>
            <a:r>
              <a:rPr lang="en-US" altLang="en-US" sz="2400" dirty="0" smtClean="0">
                <a:latin typeface="Times New Roman" pitchFamily="18" charset="0"/>
                <a:sym typeface="Euclid Symbol" pitchFamily="18" charset="2"/>
              </a:rPr>
              <a:t>  </a:t>
            </a:r>
            <a:r>
              <a:rPr lang="en-US" altLang="en-US" sz="2400" i="1" dirty="0" smtClean="0">
                <a:latin typeface="Times New Roman" pitchFamily="18" charset="0"/>
              </a:rPr>
              <a:t>R</a:t>
            </a:r>
            <a:r>
              <a:rPr lang="en-US" altLang="en-US" sz="2400" dirty="0" smtClean="0">
                <a:latin typeface="Times New Roman" pitchFamily="18" charset="0"/>
              </a:rPr>
              <a:t> </a:t>
            </a:r>
            <a:r>
              <a:rPr lang="en-US" altLang="en-US" sz="2400" dirty="0" smtClean="0">
                <a:latin typeface="Times New Roman" pitchFamily="18" charset="0"/>
                <a:cs typeface="Times New Roman" pitchFamily="18" charset="0"/>
              </a:rPr>
              <a:t>×</a:t>
            </a:r>
            <a:r>
              <a:rPr lang="en-US" altLang="en-US" sz="2400" dirty="0" smtClean="0">
                <a:latin typeface="Times New Roman" pitchFamily="18" charset="0"/>
              </a:rPr>
              <a:t> </a:t>
            </a:r>
            <a:r>
              <a:rPr lang="en-US" altLang="en-US" sz="2400" i="1" dirty="0" smtClean="0">
                <a:latin typeface="Times New Roman" pitchFamily="18" charset="0"/>
              </a:rPr>
              <a:t>C.</a:t>
            </a:r>
          </a:p>
        </p:txBody>
      </p:sp>
      <p:sp>
        <p:nvSpPr>
          <p:cNvPr id="15364" name="Text Box 4"/>
          <p:cNvSpPr txBox="1">
            <a:spLocks noChangeArrowheads="1"/>
          </p:cNvSpPr>
          <p:nvPr/>
        </p:nvSpPr>
        <p:spPr bwMode="auto">
          <a:xfrm>
            <a:off x="1400175" y="304800"/>
            <a:ext cx="21812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Contradiction?</a:t>
            </a:r>
          </a:p>
        </p:txBody>
      </p:sp>
      <p:sp>
        <p:nvSpPr>
          <p:cNvPr id="15365" name="Rectangle 5"/>
          <p:cNvSpPr>
            <a:spLocks noChangeArrowheads="1"/>
          </p:cNvSpPr>
          <p:nvPr/>
        </p:nvSpPr>
        <p:spPr bwMode="auto">
          <a:xfrm>
            <a:off x="838200" y="4343400"/>
            <a:ext cx="7543800" cy="1524000"/>
          </a:xfrm>
          <a:prstGeom prst="rect">
            <a:avLst/>
          </a:prstGeom>
          <a:solidFill>
            <a:schemeClr val="bg1"/>
          </a:solidFill>
          <a:ln w="9525">
            <a:solidFill>
              <a:schemeClr val="tx1"/>
            </a:solidFill>
            <a:miter lim="800000"/>
            <a:headEnd/>
            <a:tailEnd/>
          </a:ln>
          <a:effectLst>
            <a:outerShdw blurRad="63500" dist="101600" dir="2700000" algn="ctr" rotWithShape="0">
              <a:schemeClr val="tx1">
                <a:alpha val="49000"/>
              </a:schemeClr>
            </a:outerShdw>
          </a:effectLst>
        </p:spPr>
        <p:txBody>
          <a:bodyPr lIns="92075" tIns="137160" rIns="92075" bIns="137160">
            <a:spAutoFit/>
          </a:bodyPr>
          <a:lstStyle>
            <a:lvl1pPr marL="533400" indent="-533400">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20000"/>
              </a:spcBef>
              <a:spcAft>
                <a:spcPct val="20000"/>
              </a:spcAft>
              <a:buClr>
                <a:schemeClr val="tx1"/>
              </a:buClr>
              <a:buSzPct val="50000"/>
              <a:buFont typeface="Monotype Sorts" pitchFamily="2" charset="2"/>
              <a:buNone/>
            </a:pPr>
            <a:r>
              <a:rPr lang="en-US" altLang="en-US" sz="2400">
                <a:latin typeface="Times New Roman" pitchFamily="18" charset="0"/>
                <a:sym typeface="Euclid Symbol" pitchFamily="18" charset="2"/>
              </a:rPr>
              <a:t>Q:  How can these 3 facts be true simultaneously?</a:t>
            </a:r>
          </a:p>
          <a:p>
            <a:pPr>
              <a:spcBef>
                <a:spcPct val="20000"/>
              </a:spcBef>
              <a:spcAft>
                <a:spcPct val="20000"/>
              </a:spcAft>
              <a:buClr>
                <a:schemeClr val="tx1"/>
              </a:buClr>
              <a:buSzPct val="50000"/>
              <a:buFont typeface="Monotype Sorts" pitchFamily="2" charset="2"/>
              <a:buNone/>
            </a:pPr>
            <a:r>
              <a:rPr lang="en-US" altLang="en-US" sz="2400">
                <a:latin typeface="Times New Roman" pitchFamily="18" charset="0"/>
                <a:sym typeface="Euclid Symbol" pitchFamily="18" charset="2"/>
              </a:rPr>
              <a:t>A:  The FT of </a:t>
            </a:r>
            <a:r>
              <a:rPr lang="en-US" altLang="en-US" sz="2400" b="1">
                <a:latin typeface="Times New Roman" pitchFamily="18" charset="0"/>
                <a:sym typeface="Euclid Symbol" pitchFamily="18" charset="2"/>
              </a:rPr>
              <a:t>J</a:t>
            </a:r>
            <a:r>
              <a:rPr lang="en-US" altLang="en-US" sz="2400">
                <a:latin typeface="Times New Roman" pitchFamily="18" charset="0"/>
                <a:sym typeface="Euclid Symbol" pitchFamily="18" charset="2"/>
              </a:rPr>
              <a:t> </a:t>
            </a:r>
            <a:r>
              <a:rPr lang="en-US" altLang="en-US" sz="2400" i="1">
                <a:latin typeface="Times New Roman" pitchFamily="18" charset="0"/>
                <a:sym typeface="Euclid Symbol" pitchFamily="18" charset="2"/>
              </a:rPr>
              <a:t>folds over</a:t>
            </a:r>
            <a:r>
              <a:rPr lang="en-US" altLang="en-US" sz="2400">
                <a:latin typeface="Times New Roman" pitchFamily="18" charset="0"/>
                <a:sym typeface="Euclid Symbol" pitchFamily="18" charset="2"/>
              </a:rPr>
              <a:t> or </a:t>
            </a:r>
            <a:r>
              <a:rPr lang="en-US" altLang="en-US" sz="2400" i="1">
                <a:latin typeface="Times New Roman" pitchFamily="18" charset="0"/>
                <a:sym typeface="Euclid Symbol" pitchFamily="18" charset="2"/>
              </a:rPr>
              <a:t>aliases</a:t>
            </a:r>
            <a:r>
              <a:rPr lang="en-US" altLang="en-US" sz="2400">
                <a:latin typeface="Times New Roman" pitchFamily="18" charset="0"/>
                <a:sym typeface="Euclid Symbol" pitchFamily="18" charset="2"/>
              </a:rPr>
              <a:t> itself on the DFT of </a:t>
            </a:r>
            <a:r>
              <a:rPr lang="en-US" altLang="en-US" sz="2400" b="1">
                <a:latin typeface="Times New Roman" pitchFamily="18" charset="0"/>
                <a:sym typeface="Euclid Symbol" pitchFamily="18" charset="2"/>
              </a:rPr>
              <a:t>J</a:t>
            </a:r>
            <a:r>
              <a:rPr lang="en-US" altLang="en-US" sz="2400">
                <a:latin typeface="Times New Roman" pitchFamily="18" charset="0"/>
                <a:sym typeface="Euclid Symbol" pitchFamily="18" charset="2"/>
              </a:rPr>
              <a:t> because the DFT is defined on a torus.</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1000" y="990600"/>
            <a:ext cx="7772400" cy="723900"/>
          </a:xfrm>
        </p:spPr>
        <p:txBody>
          <a:bodyPr/>
          <a:lstStyle/>
          <a:p>
            <a:r>
              <a:rPr lang="en-US" altLang="en-US" smtClean="0"/>
              <a:t>Discrete FT is on a Torus</a:t>
            </a:r>
          </a:p>
        </p:txBody>
      </p:sp>
      <p:pic>
        <p:nvPicPr>
          <p:cNvPr id="16387" name="Picture 7" descr="csx1117-toru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8"/>
          <p:cNvSpPr txBox="1">
            <a:spLocks noChangeArrowheads="1"/>
          </p:cNvSpPr>
          <p:nvPr/>
        </p:nvSpPr>
        <p:spPr bwMode="auto">
          <a:xfrm>
            <a:off x="6324600" y="1295400"/>
            <a:ext cx="2286000" cy="1069975"/>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600">
                <a:latin typeface="Comic Sans MS" pitchFamily="66" charset="0"/>
              </a:rPr>
              <a:t>Recall:  the DFT of a digital image assumes the image has a toroidal topology…</a:t>
            </a:r>
          </a:p>
        </p:txBody>
      </p:sp>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csx1117-torus-P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a:xfrm>
            <a:off x="381000" y="990600"/>
            <a:ext cx="8153400" cy="723900"/>
          </a:xfrm>
        </p:spPr>
        <p:txBody>
          <a:bodyPr/>
          <a:lstStyle/>
          <a:p>
            <a:r>
              <a:rPr lang="en-US" altLang="en-US" smtClean="0"/>
              <a:t>Discrete Fourier Transform is on a Torus</a:t>
            </a:r>
          </a:p>
        </p:txBody>
      </p:sp>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12</a:t>
            </a:fld>
            <a:endParaRPr lang="en-US"/>
          </a:p>
        </p:txBody>
      </p:sp>
      <p:sp>
        <p:nvSpPr>
          <p:cNvPr id="17412" name="Text Box 5"/>
          <p:cNvSpPr txBox="1">
            <a:spLocks noChangeArrowheads="1"/>
          </p:cNvSpPr>
          <p:nvPr/>
        </p:nvSpPr>
        <p:spPr bwMode="auto">
          <a:xfrm>
            <a:off x="6172200" y="5651500"/>
            <a:ext cx="2286000" cy="82550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600">
                <a:latin typeface="Comic Sans MS" pitchFamily="66" charset="0"/>
              </a:rPr>
              <a:t>… which implies that the result also has a toroidal topology.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csx1117-torus-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a:xfrm>
            <a:off x="381000" y="990600"/>
            <a:ext cx="7772400" cy="723900"/>
          </a:xfrm>
        </p:spPr>
        <p:txBody>
          <a:bodyPr/>
          <a:lstStyle/>
          <a:p>
            <a:r>
              <a:rPr lang="en-US" altLang="en-US" smtClean="0"/>
              <a:t>Discrete FT is on a Torus</a:t>
            </a:r>
          </a:p>
        </p:txBody>
      </p:sp>
      <p:sp>
        <p:nvSpPr>
          <p:cNvPr id="18436" name="Text Box 6"/>
          <p:cNvSpPr txBox="1">
            <a:spLocks noChangeArrowheads="1"/>
          </p:cNvSpPr>
          <p:nvPr/>
        </p:nvSpPr>
        <p:spPr bwMode="auto">
          <a:xfrm>
            <a:off x="1400175" y="304800"/>
            <a:ext cx="21812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Point 1 (p. 9)</a:t>
            </a:r>
          </a:p>
        </p:txBody>
      </p:sp>
      <p:sp>
        <p:nvSpPr>
          <p:cNvPr id="18437" name="Text Box 4"/>
          <p:cNvSpPr txBox="1">
            <a:spLocks noChangeArrowheads="1"/>
          </p:cNvSpPr>
          <p:nvPr/>
        </p:nvSpPr>
        <p:spPr bwMode="auto">
          <a:xfrm>
            <a:off x="5562600" y="1981200"/>
            <a:ext cx="2286000" cy="825500"/>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600" dirty="0">
                <a:latin typeface="Comic Sans MS" pitchFamily="66" charset="0"/>
              </a:rPr>
              <a:t>If the image is made smaller the torus is likewise …</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descr="csx1117-torus-PS-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title"/>
          </p:nvPr>
        </p:nvSpPr>
        <p:spPr>
          <a:xfrm>
            <a:off x="381000" y="990600"/>
            <a:ext cx="7772400" cy="723900"/>
          </a:xfrm>
        </p:spPr>
        <p:txBody>
          <a:bodyPr/>
          <a:lstStyle/>
          <a:p>
            <a:r>
              <a:rPr lang="en-US" altLang="en-US" smtClean="0"/>
              <a:t>Discrete FT is on a Torus</a:t>
            </a:r>
          </a:p>
        </p:txBody>
      </p:sp>
      <p:sp>
        <p:nvSpPr>
          <p:cNvPr id="19460" name="Text Box 4"/>
          <p:cNvSpPr txBox="1">
            <a:spLocks noChangeArrowheads="1"/>
          </p:cNvSpPr>
          <p:nvPr/>
        </p:nvSpPr>
        <p:spPr bwMode="auto">
          <a:xfrm>
            <a:off x="5562600" y="1981200"/>
            <a:ext cx="2286000" cy="581025"/>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16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 and the DFT is the same size.</a:t>
            </a:r>
          </a:p>
        </p:txBody>
      </p:sp>
      <p:sp>
        <p:nvSpPr>
          <p:cNvPr id="19461" name="Text Box 7"/>
          <p:cNvSpPr txBox="1">
            <a:spLocks noChangeArrowheads="1"/>
          </p:cNvSpPr>
          <p:nvPr/>
        </p:nvSpPr>
        <p:spPr bwMode="auto">
          <a:xfrm>
            <a:off x="1400175" y="304800"/>
            <a:ext cx="21812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Point 2 (p. 9)</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PS-aliasing-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06563"/>
            <a:ext cx="3175000" cy="4241800"/>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20484" name="Rectangle 4"/>
          <p:cNvSpPr>
            <a:spLocks noGrp="1" noChangeArrowheads="1"/>
          </p:cNvSpPr>
          <p:nvPr>
            <p:ph type="title"/>
          </p:nvPr>
        </p:nvSpPr>
        <p:spPr>
          <a:xfrm>
            <a:off x="457200" y="920750"/>
            <a:ext cx="5562600" cy="723900"/>
          </a:xfrm>
          <a:noFill/>
        </p:spPr>
        <p:txBody>
          <a:bodyPr lIns="92075" tIns="46038" rIns="92075" bIns="46038"/>
          <a:lstStyle/>
          <a:p>
            <a:r>
              <a:rPr lang="en-US" altLang="en-US" sz="3200" smtClean="0"/>
              <a:t>Ideal PS of 2</a:t>
            </a:r>
            <a:r>
              <a:rPr lang="en-US" altLang="en-US" sz="3200" smtClean="0">
                <a:cs typeface="Times New Roman" pitchFamily="18" charset="0"/>
              </a:rPr>
              <a:t>×</a:t>
            </a:r>
            <a:r>
              <a:rPr lang="en-US" altLang="en-US" sz="3200" smtClean="0"/>
              <a:t> Decimated Image</a:t>
            </a:r>
          </a:p>
        </p:txBody>
      </p:sp>
      <p:sp>
        <p:nvSpPr>
          <p:cNvPr id="20485" name="Line 5"/>
          <p:cNvSpPr>
            <a:spLocks noChangeShapeType="1"/>
          </p:cNvSpPr>
          <p:nvPr/>
        </p:nvSpPr>
        <p:spPr bwMode="auto">
          <a:xfrm flipV="1">
            <a:off x="2917825" y="1690688"/>
            <a:ext cx="5616575" cy="1066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6" name="Line 6"/>
          <p:cNvSpPr>
            <a:spLocks noChangeShapeType="1"/>
          </p:cNvSpPr>
          <p:nvPr/>
        </p:nvSpPr>
        <p:spPr bwMode="auto">
          <a:xfrm>
            <a:off x="2917825" y="4884738"/>
            <a:ext cx="5616575" cy="108267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7" name="Line 7"/>
          <p:cNvSpPr>
            <a:spLocks noChangeShapeType="1"/>
          </p:cNvSpPr>
          <p:nvPr/>
        </p:nvSpPr>
        <p:spPr bwMode="auto">
          <a:xfrm flipV="1">
            <a:off x="1325563" y="1690688"/>
            <a:ext cx="4024312" cy="10906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8" name="Line 8"/>
          <p:cNvSpPr>
            <a:spLocks noChangeShapeType="1"/>
          </p:cNvSpPr>
          <p:nvPr/>
        </p:nvSpPr>
        <p:spPr bwMode="auto">
          <a:xfrm>
            <a:off x="1317625" y="4892675"/>
            <a:ext cx="4024313" cy="1066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0" name="Text Box 10"/>
          <p:cNvSpPr txBox="1">
            <a:spLocks noChangeArrowheads="1"/>
          </p:cNvSpPr>
          <p:nvPr/>
        </p:nvSpPr>
        <p:spPr bwMode="auto">
          <a:xfrm>
            <a:off x="7010400" y="1096963"/>
            <a:ext cx="1524000" cy="338554"/>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16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pic>
        <p:nvPicPr>
          <p:cNvPr id="20489" name="Picture 9" descr="PS-aliasing-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1706563"/>
            <a:ext cx="3187700" cy="4254500"/>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20491" name="Text Box 12"/>
          <p:cNvSpPr txBox="1">
            <a:spLocks noChangeArrowheads="1"/>
          </p:cNvSpPr>
          <p:nvPr/>
        </p:nvSpPr>
        <p:spPr bwMode="auto">
          <a:xfrm>
            <a:off x="3200400" y="3259138"/>
            <a:ext cx="2514600" cy="1077218"/>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16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One might assume that the smaller DFT is the central region of the larger … but it’s not.</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10" descr="PS-aliasing-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08150"/>
            <a:ext cx="3175000" cy="4241800"/>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21508" name="Rectangle 4"/>
          <p:cNvSpPr>
            <a:spLocks noGrp="1" noChangeArrowheads="1"/>
          </p:cNvSpPr>
          <p:nvPr>
            <p:ph type="title"/>
          </p:nvPr>
        </p:nvSpPr>
        <p:spPr>
          <a:xfrm>
            <a:off x="457200" y="869950"/>
            <a:ext cx="8077200" cy="723900"/>
          </a:xfrm>
          <a:noFill/>
        </p:spPr>
        <p:txBody>
          <a:bodyPr lIns="92075" tIns="46038" rIns="92075" bIns="46038"/>
          <a:lstStyle/>
          <a:p>
            <a:r>
              <a:rPr lang="en-US" altLang="en-US" sz="3200" smtClean="0"/>
              <a:t>To Make Actual PS of  2</a:t>
            </a:r>
            <a:r>
              <a:rPr lang="en-US" altLang="en-US" sz="800" smtClean="0"/>
              <a:t> </a:t>
            </a:r>
            <a:r>
              <a:rPr lang="en-US" altLang="en-US" sz="3200" smtClean="0">
                <a:cs typeface="Times New Roman" pitchFamily="18" charset="0"/>
              </a:rPr>
              <a:t>×</a:t>
            </a:r>
            <a:r>
              <a:rPr lang="en-US" altLang="en-US" sz="800" smtClean="0"/>
              <a:t> </a:t>
            </a:r>
            <a:r>
              <a:rPr lang="en-US" altLang="en-US" sz="3200" smtClean="0"/>
              <a:t>Decimated Image:</a:t>
            </a:r>
          </a:p>
        </p:txBody>
      </p:sp>
      <p:pic>
        <p:nvPicPr>
          <p:cNvPr id="21509" name="Picture 12" descr="PS-aliasin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1579563"/>
            <a:ext cx="1590675" cy="2125662"/>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pic>
        <p:nvPicPr>
          <p:cNvPr id="21510" name="Picture 13" descr="PS-aliasing-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79563"/>
            <a:ext cx="1590675" cy="2125662"/>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pic>
        <p:nvPicPr>
          <p:cNvPr id="21511" name="Picture 14" descr="PS-aliasing-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865563"/>
            <a:ext cx="1590675" cy="2125662"/>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pic>
        <p:nvPicPr>
          <p:cNvPr id="21512" name="Picture 11" descr="PS-aliasing-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3865563"/>
            <a:ext cx="1590675" cy="2125662"/>
          </a:xfrm>
          <a:prstGeom prst="rect">
            <a:avLst/>
          </a:prstGeom>
          <a:noFill/>
          <a:ln w="9525">
            <a:solidFill>
              <a:srgbClr val="0000FF"/>
            </a:solidFill>
            <a:miter lim="800000"/>
            <a:headEnd/>
            <a:tailEnd/>
          </a:ln>
          <a:effectLst>
            <a:outerShdw blurRad="63500" dist="762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21514" name="Text Box 16"/>
          <p:cNvSpPr txBox="1">
            <a:spLocks noChangeArrowheads="1"/>
          </p:cNvSpPr>
          <p:nvPr/>
        </p:nvSpPr>
        <p:spPr bwMode="auto">
          <a:xfrm>
            <a:off x="1371600" y="152400"/>
            <a:ext cx="3124200" cy="584775"/>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16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All of the larger one is present in the smaller one.  </a:t>
            </a:r>
          </a:p>
        </p:txBody>
      </p:sp>
      <p:sp>
        <p:nvSpPr>
          <p:cNvPr id="21515" name="Text Box 17"/>
          <p:cNvSpPr txBox="1">
            <a:spLocks noChangeArrowheads="1"/>
          </p:cNvSpPr>
          <p:nvPr/>
        </p:nvSpPr>
        <p:spPr bwMode="auto">
          <a:xfrm>
            <a:off x="4649788" y="2041525"/>
            <a:ext cx="835025"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a:t>
            </a:r>
          </a:p>
        </p:txBody>
      </p:sp>
      <p:sp>
        <p:nvSpPr>
          <p:cNvPr id="21516" name="Text Box 18"/>
          <p:cNvSpPr txBox="1">
            <a:spLocks noChangeArrowheads="1"/>
          </p:cNvSpPr>
          <p:nvPr/>
        </p:nvSpPr>
        <p:spPr bwMode="auto">
          <a:xfrm>
            <a:off x="6416675" y="2043113"/>
            <a:ext cx="1419225"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 of cols.</a:t>
            </a:r>
          </a:p>
        </p:txBody>
      </p:sp>
      <p:sp>
        <p:nvSpPr>
          <p:cNvPr id="21517" name="Text Box 19"/>
          <p:cNvSpPr txBox="1">
            <a:spLocks noChangeArrowheads="1"/>
          </p:cNvSpPr>
          <p:nvPr/>
        </p:nvSpPr>
        <p:spPr bwMode="auto">
          <a:xfrm>
            <a:off x="6448425" y="3033713"/>
            <a:ext cx="1368425"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 of rows</a:t>
            </a:r>
          </a:p>
        </p:txBody>
      </p:sp>
      <p:sp>
        <p:nvSpPr>
          <p:cNvPr id="21518" name="Text Box 22"/>
          <p:cNvSpPr txBox="1">
            <a:spLocks noChangeArrowheads="1"/>
          </p:cNvSpPr>
          <p:nvPr/>
        </p:nvSpPr>
        <p:spPr bwMode="auto">
          <a:xfrm>
            <a:off x="4498975" y="3033713"/>
            <a:ext cx="1131888"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of cols &amp; rows</a:t>
            </a:r>
          </a:p>
        </p:txBody>
      </p:sp>
      <p:sp>
        <p:nvSpPr>
          <p:cNvPr id="21519" name="Text Box 23"/>
          <p:cNvSpPr txBox="1">
            <a:spLocks noChangeArrowheads="1"/>
          </p:cNvSpPr>
          <p:nvPr/>
        </p:nvSpPr>
        <p:spPr bwMode="auto">
          <a:xfrm>
            <a:off x="4921250" y="4557713"/>
            <a:ext cx="1360488"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 of cols.</a:t>
            </a:r>
          </a:p>
        </p:txBody>
      </p:sp>
      <p:sp>
        <p:nvSpPr>
          <p:cNvPr id="21520" name="Text Box 24"/>
          <p:cNvSpPr txBox="1">
            <a:spLocks noChangeArrowheads="1"/>
          </p:cNvSpPr>
          <p:nvPr/>
        </p:nvSpPr>
        <p:spPr bwMode="auto">
          <a:xfrm>
            <a:off x="4889500" y="5014913"/>
            <a:ext cx="1427163"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 of rows</a:t>
            </a:r>
          </a:p>
        </p:txBody>
      </p:sp>
      <p:sp>
        <p:nvSpPr>
          <p:cNvPr id="21521" name="Text Box 25"/>
          <p:cNvSpPr txBox="1">
            <a:spLocks noChangeArrowheads="1"/>
          </p:cNvSpPr>
          <p:nvPr/>
        </p:nvSpPr>
        <p:spPr bwMode="auto">
          <a:xfrm>
            <a:off x="7221538" y="4297363"/>
            <a:ext cx="893762"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a:t>
            </a:r>
          </a:p>
        </p:txBody>
      </p:sp>
      <p:sp>
        <p:nvSpPr>
          <p:cNvPr id="21522" name="Text Box 26"/>
          <p:cNvSpPr txBox="1">
            <a:spLocks noChangeArrowheads="1"/>
          </p:cNvSpPr>
          <p:nvPr/>
        </p:nvSpPr>
        <p:spPr bwMode="auto">
          <a:xfrm>
            <a:off x="7102475" y="5289550"/>
            <a:ext cx="1131888"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of cols &amp; rows</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16</a:t>
            </a:fld>
            <a:endParaRPr lang="en-US"/>
          </a:p>
        </p:txBody>
      </p:sp>
      <p:sp>
        <p:nvSpPr>
          <p:cNvPr id="21513" name="Text Box 15"/>
          <p:cNvSpPr txBox="1">
            <a:spLocks noChangeArrowheads="1"/>
          </p:cNvSpPr>
          <p:nvPr/>
        </p:nvSpPr>
        <p:spPr bwMode="auto">
          <a:xfrm>
            <a:off x="3852863" y="6338888"/>
            <a:ext cx="4452937" cy="366712"/>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latin typeface="Comic Sans MS" pitchFamily="66" charset="0"/>
              </a:rPr>
              <a:t>Partition </a:t>
            </a:r>
            <a:r>
              <a:rPr lang="en-US" altLang="en-US" sz="1800">
                <a:latin typeface="Euclid Fraktur" pitchFamily="66" charset="2"/>
              </a:rPr>
              <a:t>F</a:t>
            </a:r>
            <a:r>
              <a:rPr lang="en-US" altLang="en-US" sz="1800">
                <a:latin typeface="Times New Roman" pitchFamily="18" charset="0"/>
              </a:rPr>
              <a:t>{</a:t>
            </a:r>
            <a:r>
              <a:rPr lang="en-US" altLang="en-US" sz="1800" b="1">
                <a:latin typeface="Times New Roman" pitchFamily="18" charset="0"/>
              </a:rPr>
              <a:t>I</a:t>
            </a:r>
            <a:r>
              <a:rPr lang="en-US" altLang="en-US" sz="1800">
                <a:latin typeface="Times New Roman" pitchFamily="18" charset="0"/>
              </a:rPr>
              <a:t>}</a:t>
            </a:r>
            <a:r>
              <a:rPr lang="en-US" altLang="en-US" sz="1800">
                <a:latin typeface="Comic Sans MS" pitchFamily="66" charset="0"/>
              </a:rPr>
              <a:t> into these four parts,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csx1117-torus-P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title"/>
          </p:nvPr>
        </p:nvSpPr>
        <p:spPr>
          <a:xfrm>
            <a:off x="457200" y="990600"/>
            <a:ext cx="7772400" cy="723900"/>
          </a:xfrm>
        </p:spPr>
        <p:txBody>
          <a:bodyPr/>
          <a:lstStyle/>
          <a:p>
            <a:r>
              <a:rPr lang="en-US" altLang="en-US" smtClean="0"/>
              <a:t>Actual PS of  2</a:t>
            </a:r>
            <a:r>
              <a:rPr lang="en-US" altLang="en-US" smtClean="0">
                <a:cs typeface="Times New Roman" pitchFamily="18" charset="0"/>
              </a:rPr>
              <a:t>×</a:t>
            </a:r>
            <a:r>
              <a:rPr lang="en-US" altLang="en-US" smtClean="0"/>
              <a:t> Dec:</a:t>
            </a:r>
          </a:p>
        </p:txBody>
      </p:sp>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17</a:t>
            </a:fld>
            <a:endParaRPr lang="en-US"/>
          </a:p>
        </p:txBody>
      </p:sp>
      <p:sp>
        <p:nvSpPr>
          <p:cNvPr id="22535" name="Text Box 5"/>
          <p:cNvSpPr txBox="1">
            <a:spLocks noChangeArrowheads="1"/>
          </p:cNvSpPr>
          <p:nvPr/>
        </p:nvSpPr>
        <p:spPr bwMode="auto">
          <a:xfrm>
            <a:off x="4648200" y="5867400"/>
            <a:ext cx="3733800" cy="6413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a:latin typeface="Comic Sans MS" pitchFamily="66" charset="0"/>
              </a:rPr>
              <a:t>… four parts that are contiguous on the full-sized DFT torus.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S-aliasing-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55" name="Picture 3" descr="PS-aliasing-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75260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56" name="Picture 4" descr="PS-aliasing-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96240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57" name="Picture 5" descr="PS-aliasing-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96240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sp>
        <p:nvSpPr>
          <p:cNvPr id="23558" name="Rectangle 7"/>
          <p:cNvSpPr>
            <a:spLocks noGrp="1" noChangeArrowheads="1"/>
          </p:cNvSpPr>
          <p:nvPr>
            <p:ph type="title"/>
          </p:nvPr>
        </p:nvSpPr>
        <p:spPr>
          <a:xfrm>
            <a:off x="457200" y="990600"/>
            <a:ext cx="8077200" cy="723900"/>
          </a:xfrm>
          <a:noFill/>
        </p:spPr>
        <p:txBody>
          <a:bodyPr lIns="92075" tIns="46038" rIns="92075" bIns="46038"/>
          <a:lstStyle/>
          <a:p>
            <a:pPr algn="r"/>
            <a:r>
              <a:rPr lang="en-US" altLang="en-US" sz="3200" smtClean="0"/>
              <a:t>Actual PS of  2</a:t>
            </a:r>
            <a:r>
              <a:rPr lang="en-US" altLang="en-US" sz="3200" smtClean="0">
                <a:cs typeface="Times New Roman" pitchFamily="18" charset="0"/>
              </a:rPr>
              <a:t>×</a:t>
            </a:r>
            <a:r>
              <a:rPr lang="en-US" altLang="en-US" sz="3200" smtClean="0"/>
              <a:t> Decimated Image</a:t>
            </a:r>
          </a:p>
        </p:txBody>
      </p:sp>
      <p:pic>
        <p:nvPicPr>
          <p:cNvPr id="23559" name="Picture 9" descr="PS-aliasing-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288" y="3657600"/>
            <a:ext cx="1535112"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14800" y="2209800"/>
            <a:ext cx="2438401" cy="2743200"/>
            <a:chOff x="4114800" y="2209800"/>
            <a:chExt cx="2438401" cy="2743200"/>
          </a:xfrm>
        </p:grpSpPr>
        <p:pic>
          <p:nvPicPr>
            <p:cNvPr id="23575" name="Picture 12" descr="PS-aliasing-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8088" y="290195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76" name="Picture 13" descr="PS-aliasing-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3288" y="267335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77" name="Picture 11" descr="PS-aliasing-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488" y="244475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pic>
          <p:nvPicPr>
            <p:cNvPr id="23578" name="Picture 10" descr="PS-aliasing-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09800"/>
              <a:ext cx="1535113" cy="2051050"/>
            </a:xfrm>
            <a:prstGeom prst="rect">
              <a:avLst/>
            </a:prstGeom>
            <a:noFill/>
            <a:ln w="9525">
              <a:solidFill>
                <a:schemeClr val="tx1"/>
              </a:solidFill>
              <a:miter lim="800000"/>
              <a:headEnd/>
              <a:tailEnd/>
            </a:ln>
            <a:effectLst>
              <a:outerShdw blurRad="63500" dist="76200" dir="8100000" algn="ctr" rotWithShape="0">
                <a:schemeClr val="tx1">
                  <a:alpha val="24000"/>
                </a:schemeClr>
              </a:outerShdw>
            </a:effectLst>
            <a:extLst>
              <a:ext uri="{909E8E84-426E-40DD-AFC4-6F175D3DCCD1}">
                <a14:hiddenFill xmlns:a14="http://schemas.microsoft.com/office/drawing/2010/main">
                  <a:solidFill>
                    <a:srgbClr val="FFFFFF"/>
                  </a:solidFill>
                </a14:hiddenFill>
              </a:ext>
            </a:extLst>
          </p:spPr>
        </p:pic>
      </p:grpSp>
      <p:sp>
        <p:nvSpPr>
          <p:cNvPr id="23561" name="Text Box 15"/>
          <p:cNvSpPr txBox="1">
            <a:spLocks noChangeArrowheads="1"/>
          </p:cNvSpPr>
          <p:nvPr/>
        </p:nvSpPr>
        <p:spPr bwMode="auto">
          <a:xfrm>
            <a:off x="1371600" y="76200"/>
            <a:ext cx="3124200" cy="915988"/>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sz="1800" dirty="0">
                <a:latin typeface="Comic Sans MS" pitchFamily="66" charset="0"/>
              </a:rPr>
              <a:t>Each of the 4 PS regions forms a torus. The 4 torii are superpositioned onto 1. </a:t>
            </a:r>
          </a:p>
        </p:txBody>
      </p:sp>
      <p:sp>
        <p:nvSpPr>
          <p:cNvPr id="23562" name="Line 16"/>
          <p:cNvSpPr>
            <a:spLocks noChangeShapeType="1"/>
          </p:cNvSpPr>
          <p:nvPr/>
        </p:nvSpPr>
        <p:spPr bwMode="auto">
          <a:xfrm>
            <a:off x="5943600" y="2209800"/>
            <a:ext cx="609600" cy="4572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563" name="Line 17"/>
          <p:cNvSpPr>
            <a:spLocks noChangeShapeType="1"/>
          </p:cNvSpPr>
          <p:nvPr/>
        </p:nvSpPr>
        <p:spPr bwMode="auto">
          <a:xfrm>
            <a:off x="4114800" y="4572000"/>
            <a:ext cx="609600" cy="457200"/>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564" name="Text Box 19"/>
          <p:cNvSpPr txBox="1">
            <a:spLocks noChangeArrowheads="1"/>
          </p:cNvSpPr>
          <p:nvPr/>
        </p:nvSpPr>
        <p:spPr bwMode="auto">
          <a:xfrm>
            <a:off x="817563" y="2133600"/>
            <a:ext cx="835025"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a:t>
            </a:r>
          </a:p>
        </p:txBody>
      </p:sp>
      <p:sp>
        <p:nvSpPr>
          <p:cNvPr id="23565" name="Text Box 20"/>
          <p:cNvSpPr txBox="1">
            <a:spLocks noChangeArrowheads="1"/>
          </p:cNvSpPr>
          <p:nvPr/>
        </p:nvSpPr>
        <p:spPr bwMode="auto">
          <a:xfrm>
            <a:off x="2185988" y="2135188"/>
            <a:ext cx="1419225"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 of cols.</a:t>
            </a:r>
          </a:p>
        </p:txBody>
      </p:sp>
      <p:sp>
        <p:nvSpPr>
          <p:cNvPr id="23566" name="Text Box 21"/>
          <p:cNvSpPr txBox="1">
            <a:spLocks noChangeArrowheads="1"/>
          </p:cNvSpPr>
          <p:nvPr/>
        </p:nvSpPr>
        <p:spPr bwMode="auto">
          <a:xfrm>
            <a:off x="2209800" y="3125788"/>
            <a:ext cx="1368425"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 of rows</a:t>
            </a:r>
          </a:p>
        </p:txBody>
      </p:sp>
      <p:sp>
        <p:nvSpPr>
          <p:cNvPr id="23567" name="Text Box 22"/>
          <p:cNvSpPr txBox="1">
            <a:spLocks noChangeArrowheads="1"/>
          </p:cNvSpPr>
          <p:nvPr/>
        </p:nvSpPr>
        <p:spPr bwMode="auto">
          <a:xfrm>
            <a:off x="649288" y="3125788"/>
            <a:ext cx="1131887"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of cols &amp; rows</a:t>
            </a:r>
          </a:p>
        </p:txBody>
      </p:sp>
      <p:sp>
        <p:nvSpPr>
          <p:cNvPr id="23568" name="Text Box 25"/>
          <p:cNvSpPr txBox="1">
            <a:spLocks noChangeArrowheads="1"/>
          </p:cNvSpPr>
          <p:nvPr/>
        </p:nvSpPr>
        <p:spPr bwMode="auto">
          <a:xfrm>
            <a:off x="773113" y="4389438"/>
            <a:ext cx="893762" cy="274637"/>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a:t>
            </a:r>
          </a:p>
        </p:txBody>
      </p:sp>
      <p:sp>
        <p:nvSpPr>
          <p:cNvPr id="23569" name="Text Box 26"/>
          <p:cNvSpPr txBox="1">
            <a:spLocks noChangeArrowheads="1"/>
          </p:cNvSpPr>
          <p:nvPr/>
        </p:nvSpPr>
        <p:spPr bwMode="auto">
          <a:xfrm>
            <a:off x="654050" y="5381625"/>
            <a:ext cx="1131888"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of cols &amp; rows</a:t>
            </a:r>
          </a:p>
        </p:txBody>
      </p:sp>
      <p:sp>
        <p:nvSpPr>
          <p:cNvPr id="23570" name="Text Box 27"/>
          <p:cNvSpPr txBox="1">
            <a:spLocks noChangeArrowheads="1"/>
          </p:cNvSpPr>
          <p:nvPr/>
        </p:nvSpPr>
        <p:spPr bwMode="auto">
          <a:xfrm>
            <a:off x="2225675" y="4648200"/>
            <a:ext cx="1360488"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low freqs. of cols.</a:t>
            </a:r>
          </a:p>
        </p:txBody>
      </p:sp>
      <p:sp>
        <p:nvSpPr>
          <p:cNvPr id="23571" name="Text Box 28"/>
          <p:cNvSpPr txBox="1">
            <a:spLocks noChangeArrowheads="1"/>
          </p:cNvSpPr>
          <p:nvPr/>
        </p:nvSpPr>
        <p:spPr bwMode="auto">
          <a:xfrm>
            <a:off x="2193925" y="5105400"/>
            <a:ext cx="1427163" cy="274638"/>
          </a:xfrm>
          <a:prstGeom prst="rect">
            <a:avLst/>
          </a:prstGeom>
          <a:noFill/>
          <a:ln>
            <a:noFill/>
          </a:ln>
          <a:effectLst>
            <a:outerShdw dist="17961" dir="18900000" algn="ctr" rotWithShape="0">
              <a:srgbClr val="FFFF00"/>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high freqs. of rows</a:t>
            </a:r>
          </a:p>
        </p:txBody>
      </p:sp>
      <p:sp>
        <p:nvSpPr>
          <p:cNvPr id="7" name="Date Placeholder 6"/>
          <p:cNvSpPr>
            <a:spLocks noGrp="1"/>
          </p:cNvSpPr>
          <p:nvPr>
            <p:ph type="dt" sz="half" idx="2"/>
          </p:nvPr>
        </p:nvSpPr>
        <p:spPr/>
        <p:txBody>
          <a:bodyPr/>
          <a:lstStyle/>
          <a:p>
            <a:r>
              <a:rPr lang="en-US" smtClean="0"/>
              <a:t>3 November 2016</a:t>
            </a:r>
            <a:endParaRPr lang="en-US" dirty="0"/>
          </a:p>
        </p:txBody>
      </p:sp>
      <p:sp>
        <p:nvSpPr>
          <p:cNvPr id="8" name="Footer Placeholder 7"/>
          <p:cNvSpPr>
            <a:spLocks noGrp="1"/>
          </p:cNvSpPr>
          <p:nvPr>
            <p:ph type="ftr" sz="quarter" idx="3"/>
          </p:nvPr>
        </p:nvSpPr>
        <p:spPr/>
        <p:txBody>
          <a:bodyPr/>
          <a:lstStyle/>
          <a:p>
            <a:r>
              <a:rPr lang="en-US" smtClean="0"/>
              <a:t>1999-2016 by Richard Alan Peters II</a:t>
            </a:r>
            <a:endParaRPr lang="en-US"/>
          </a:p>
        </p:txBody>
      </p:sp>
      <p:sp>
        <p:nvSpPr>
          <p:cNvPr id="10" name="Slide Number Placeholder 9"/>
          <p:cNvSpPr>
            <a:spLocks noGrp="1"/>
          </p:cNvSpPr>
          <p:nvPr>
            <p:ph type="sldNum" sz="quarter" idx="4"/>
          </p:nvPr>
        </p:nvSpPr>
        <p:spPr/>
        <p:txBody>
          <a:bodyPr/>
          <a:lstStyle/>
          <a:p>
            <a:fld id="{29EDB919-4B6B-41F3-BAB2-95D878DC565D}"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sx1117-torus-PS-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7315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a:xfrm>
            <a:off x="457200" y="990600"/>
            <a:ext cx="7772400" cy="723900"/>
          </a:xfrm>
        </p:spPr>
        <p:txBody>
          <a:bodyPr/>
          <a:lstStyle/>
          <a:p>
            <a:r>
              <a:rPr lang="en-US" altLang="en-US" smtClean="0"/>
              <a:t>DFT Aliasing on the Torus</a:t>
            </a:r>
          </a:p>
        </p:txBody>
      </p:sp>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19</a:t>
            </a:fld>
            <a:endParaRPr lang="en-US"/>
          </a:p>
        </p:txBody>
      </p:sp>
      <p:sp>
        <p:nvSpPr>
          <p:cNvPr id="24580" name="Text Box 6"/>
          <p:cNvSpPr txBox="1">
            <a:spLocks noChangeArrowheads="1"/>
          </p:cNvSpPr>
          <p:nvPr/>
        </p:nvSpPr>
        <p:spPr bwMode="auto">
          <a:xfrm>
            <a:off x="5410200" y="5103813"/>
            <a:ext cx="3124200" cy="915987"/>
          </a:xfrm>
          <a:prstGeom prst="rect">
            <a:avLst/>
          </a:prstGeom>
          <a:solidFill>
            <a:srgbClr val="FFFF99"/>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sz="1800" dirty="0">
                <a:latin typeface="Comic Sans MS" pitchFamily="66" charset="0"/>
              </a:rPr>
              <a:t>The 4 superpositioned torii alias the high frequencies onto the low frequencies.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2" descr="csx1117-1-2-IDS-NN-zoo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050" y="1676400"/>
            <a:ext cx="3181350" cy="4251325"/>
          </a:xfrm>
          <a:prstGeom prst="rect">
            <a:avLst/>
          </a:prstGeom>
          <a:noFill/>
          <a:ln>
            <a:noFill/>
          </a:ln>
          <a:effectLst>
            <a:outerShdw blurRad="63500" dist="76200" dir="2700000" algn="ctr" rotWithShape="0">
              <a:schemeClr val="bg2">
                <a:lumMod val="75000"/>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4"/>
          <p:cNvSpPr>
            <a:spLocks noGrp="1" noChangeArrowheads="1"/>
          </p:cNvSpPr>
          <p:nvPr>
            <p:ph type="title"/>
          </p:nvPr>
        </p:nvSpPr>
        <p:spPr>
          <a:xfrm>
            <a:off x="457200" y="900113"/>
            <a:ext cx="8077200" cy="723900"/>
          </a:xfrm>
          <a:noFill/>
        </p:spPr>
        <p:txBody>
          <a:bodyPr lIns="92075" tIns="46038" rIns="92075" bIns="46038"/>
          <a:lstStyle/>
          <a:p>
            <a:r>
              <a:rPr lang="en-US" altLang="en-US" sz="3200" smtClean="0"/>
              <a:t>Image Resampling Can Lead to </a:t>
            </a:r>
            <a:r>
              <a:rPr lang="en-US" altLang="en-US" sz="3200" i="1" smtClean="0"/>
              <a:t>the Jaggies</a:t>
            </a:r>
            <a:r>
              <a:rPr lang="en-US" altLang="en-US" sz="3200" smtClean="0"/>
              <a:t>!</a:t>
            </a:r>
            <a:endParaRPr lang="en-US" altLang="en-US" sz="3200" i="1" smtClean="0"/>
          </a:p>
        </p:txBody>
      </p:sp>
      <p:sp>
        <p:nvSpPr>
          <p:cNvPr id="8196" name="Text Box 13"/>
          <p:cNvSpPr txBox="1">
            <a:spLocks noChangeArrowheads="1"/>
          </p:cNvSpPr>
          <p:nvPr/>
        </p:nvSpPr>
        <p:spPr bwMode="auto">
          <a:xfrm>
            <a:off x="7162800" y="5486400"/>
            <a:ext cx="1295400" cy="336550"/>
          </a:xfrm>
          <a:prstGeom prst="rect">
            <a:avLst/>
          </a:prstGeom>
          <a:solidFill>
            <a:srgbClr val="FFFF99"/>
          </a:solidFill>
          <a:ln>
            <a:noFill/>
          </a:ln>
          <a:effectLst>
            <a:outerShdw blurRad="63500" dist="76200" dir="2700000" algn="ctr" rotWithShape="0">
              <a:schemeClr val="bg2">
                <a:lumMod val="75000"/>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sz="1600">
                <a:latin typeface="Comic Sans MS" pitchFamily="66" charset="0"/>
              </a:rPr>
              <a:t>zoomed × 2</a:t>
            </a:r>
          </a:p>
        </p:txBody>
      </p:sp>
      <p:sp>
        <p:nvSpPr>
          <p:cNvPr id="8197" name="Text Box 14"/>
          <p:cNvSpPr txBox="1">
            <a:spLocks noChangeArrowheads="1"/>
          </p:cNvSpPr>
          <p:nvPr/>
        </p:nvSpPr>
        <p:spPr bwMode="auto">
          <a:xfrm>
            <a:off x="3810000" y="4648200"/>
            <a:ext cx="1447800" cy="3667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solidFill>
                  <a:srgbClr val="FF0000"/>
                </a:solidFill>
              </a:rPr>
              <a:t>The jaggies!</a:t>
            </a:r>
          </a:p>
        </p:txBody>
      </p:sp>
      <p:pic>
        <p:nvPicPr>
          <p:cNvPr id="8198" name="Picture 15" descr="csx1117-1-2-IDS-NN-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5" y="1524000"/>
            <a:ext cx="1711325" cy="2286000"/>
          </a:xfrm>
          <a:prstGeom prst="rect">
            <a:avLst/>
          </a:prstGeom>
          <a:noFill/>
          <a:ln>
            <a:noFill/>
          </a:ln>
          <a:effectLst>
            <a:outerShdw blurRad="63500" dist="76200" dir="2700000" algn="ctr" rotWithShape="0">
              <a:schemeClr val="bg2">
                <a:lumMod val="75000"/>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AutoShape 16"/>
          <p:cNvSpPr>
            <a:spLocks noChangeArrowheads="1"/>
          </p:cNvSpPr>
          <p:nvPr/>
        </p:nvSpPr>
        <p:spPr bwMode="auto">
          <a:xfrm>
            <a:off x="4648200" y="5105400"/>
            <a:ext cx="914400" cy="304800"/>
          </a:xfrm>
          <a:prstGeom prst="rightArrow">
            <a:avLst>
              <a:gd name="adj1" fmla="val 50000"/>
              <a:gd name="adj2" fmla="val 75000"/>
            </a:avLst>
          </a:prstGeom>
          <a:solidFill>
            <a:srgbClr val="FF0000"/>
          </a:solidFill>
          <a:ln>
            <a:noFill/>
          </a:ln>
          <a:effectLst>
            <a:outerShdw blurRad="63500" dist="76200" dir="2700000" algn="ctr" rotWithShape="0">
              <a:schemeClr val="bg2">
                <a:lumMod val="75000"/>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8200" name="AutoShape 17"/>
          <p:cNvSpPr>
            <a:spLocks noChangeArrowheads="1"/>
          </p:cNvSpPr>
          <p:nvPr/>
        </p:nvSpPr>
        <p:spPr bwMode="auto">
          <a:xfrm rot="-5400000">
            <a:off x="4267200" y="3962400"/>
            <a:ext cx="914400" cy="304800"/>
          </a:xfrm>
          <a:prstGeom prst="rightArrow">
            <a:avLst>
              <a:gd name="adj1" fmla="val 50000"/>
              <a:gd name="adj2" fmla="val 75000"/>
            </a:avLst>
          </a:prstGeom>
          <a:solidFill>
            <a:srgbClr val="FF0000"/>
          </a:solidFill>
          <a:ln>
            <a:noFill/>
          </a:ln>
          <a:effectLst>
            <a:outerShdw blurRad="63500" dist="76200" dir="2700000" algn="ctr" rotWithShape="0">
              <a:schemeClr val="bg2">
                <a:lumMod val="75000"/>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8201" name="Text Box 18"/>
          <p:cNvSpPr txBox="1">
            <a:spLocks noChangeArrowheads="1"/>
          </p:cNvSpPr>
          <p:nvPr/>
        </p:nvSpPr>
        <p:spPr bwMode="auto">
          <a:xfrm>
            <a:off x="1295400" y="228600"/>
            <a:ext cx="1609725" cy="5191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2800">
                <a:solidFill>
                  <a:srgbClr val="FF0000"/>
                </a:solidFill>
              </a:rPr>
              <a:t>Warning:</a:t>
            </a:r>
          </a:p>
        </p:txBody>
      </p:sp>
      <p:pic>
        <p:nvPicPr>
          <p:cNvPr id="8202" name="Picture 19" descr="csx1117-en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676400"/>
            <a:ext cx="3175000" cy="4241800"/>
          </a:xfrm>
          <a:prstGeom prst="rect">
            <a:avLst/>
          </a:prstGeom>
          <a:noFill/>
          <a:ln>
            <a:noFill/>
          </a:ln>
          <a:effectLst>
            <a:outerShdw blurRad="63500" dist="76200" dir="2700000" algn="ctr" rotWithShape="0">
              <a:schemeClr val="bg2">
                <a:lumMod val="75000"/>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2</a:t>
            </a:fld>
            <a:endParaRPr lang="en-US"/>
          </a:p>
        </p:txBody>
      </p:sp>
      <p:sp>
        <p:nvSpPr>
          <p:cNvPr id="15" name="Rectangle 3"/>
          <p:cNvSpPr txBox="1">
            <a:spLocks noChangeArrowheads="1"/>
          </p:cNvSpPr>
          <p:nvPr/>
        </p:nvSpPr>
        <p:spPr>
          <a:xfrm>
            <a:off x="457200" y="6285307"/>
            <a:ext cx="1905000" cy="506018"/>
          </a:xfrm>
          <a:prstGeom prst="rect">
            <a:avLst/>
          </a:prstGeom>
          <a:solidFill>
            <a:schemeClr val="bg1"/>
          </a:solidFill>
          <a:ln>
            <a:solidFill>
              <a:schemeClr val="tx1"/>
            </a:solidFill>
          </a:ln>
          <a:effectLst>
            <a:outerShdw blurRad="63500" dist="76200" dir="2700000" algn="ctr" rotWithShape="0">
              <a:schemeClr val="bg2">
                <a:lumMod val="75000"/>
                <a:alpha val="50000"/>
              </a:schemeClr>
            </a:outerShdw>
          </a:effectLst>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nSpc>
                <a:spcPts val="1440"/>
              </a:lnSpc>
              <a:spcBef>
                <a:spcPts val="0"/>
              </a:spcBef>
              <a:spcAft>
                <a:spcPts val="0"/>
              </a:spcAft>
              <a:buSzTx/>
              <a:buNone/>
            </a:pPr>
            <a:r>
              <a:rPr lang="en-US" altLang="en-US" sz="1000" kern="0" dirty="0" smtClean="0">
                <a:latin typeface="Times New Roman" pitchFamily="18" charset="0"/>
              </a:rPr>
              <a:t>Image: T. Moses, CSX SW1500 at N. Charleston, SC, Sept. 1999</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PS-aliasing-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3175000" cy="4241800"/>
          </a:xfrm>
          <a:prstGeom prst="rect">
            <a:avLst/>
          </a:prstGeom>
          <a:noFill/>
          <a:ln>
            <a:noFill/>
          </a:ln>
          <a:effectLst>
            <a:outerShdw blurRad="63500" dist="762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Line 2"/>
          <p:cNvSpPr>
            <a:spLocks noChangeShapeType="1"/>
          </p:cNvSpPr>
          <p:nvPr/>
        </p:nvSpPr>
        <p:spPr bwMode="auto">
          <a:xfrm flipV="1">
            <a:off x="2917825" y="1736725"/>
            <a:ext cx="5616575" cy="1066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3" name="Rectangle 6"/>
          <p:cNvSpPr>
            <a:spLocks noGrp="1" noChangeArrowheads="1"/>
          </p:cNvSpPr>
          <p:nvPr>
            <p:ph type="title"/>
          </p:nvPr>
        </p:nvSpPr>
        <p:spPr>
          <a:xfrm>
            <a:off x="533400" y="990600"/>
            <a:ext cx="8077200" cy="723900"/>
          </a:xfrm>
          <a:noFill/>
        </p:spPr>
        <p:txBody>
          <a:bodyPr lIns="92075" tIns="46038" rIns="92075" bIns="46038"/>
          <a:lstStyle/>
          <a:p>
            <a:pPr algn="ctr"/>
            <a:r>
              <a:rPr lang="en-US" altLang="en-US" sz="3200" smtClean="0"/>
              <a:t>PS of Original and PS of  2</a:t>
            </a:r>
            <a:r>
              <a:rPr lang="en-US" altLang="en-US" sz="3200" smtClean="0">
                <a:cs typeface="Times New Roman" pitchFamily="18" charset="0"/>
              </a:rPr>
              <a:t>×</a:t>
            </a:r>
            <a:r>
              <a:rPr lang="en-US" altLang="en-US" sz="3200" smtClean="0"/>
              <a:t> Decimated Image</a:t>
            </a:r>
          </a:p>
        </p:txBody>
      </p:sp>
      <p:sp>
        <p:nvSpPr>
          <p:cNvPr id="25604" name="Text Box 8"/>
          <p:cNvSpPr txBox="1">
            <a:spLocks noChangeArrowheads="1"/>
          </p:cNvSpPr>
          <p:nvPr/>
        </p:nvSpPr>
        <p:spPr bwMode="auto">
          <a:xfrm>
            <a:off x="1600200" y="5715000"/>
            <a:ext cx="990600" cy="3365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spcBef>
                <a:spcPct val="50000"/>
              </a:spcBef>
            </a:pPr>
            <a:r>
              <a:rPr lang="en-US" altLang="en-US" sz="1600">
                <a:latin typeface="Comic Sans MS" pitchFamily="66" charset="0"/>
              </a:rPr>
              <a:t>original</a:t>
            </a:r>
          </a:p>
        </p:txBody>
      </p:sp>
      <p:sp>
        <p:nvSpPr>
          <p:cNvPr id="25605" name="Line 9"/>
          <p:cNvSpPr>
            <a:spLocks noChangeShapeType="1"/>
          </p:cNvSpPr>
          <p:nvPr/>
        </p:nvSpPr>
        <p:spPr bwMode="auto">
          <a:xfrm flipV="1">
            <a:off x="1325563" y="1736725"/>
            <a:ext cx="4024312" cy="10906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6" name="Line 10"/>
          <p:cNvSpPr>
            <a:spLocks noChangeShapeType="1"/>
          </p:cNvSpPr>
          <p:nvPr/>
        </p:nvSpPr>
        <p:spPr bwMode="auto">
          <a:xfrm>
            <a:off x="1317625" y="4938713"/>
            <a:ext cx="4024313" cy="1066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Line 3"/>
          <p:cNvSpPr>
            <a:spLocks noChangeShapeType="1"/>
          </p:cNvSpPr>
          <p:nvPr/>
        </p:nvSpPr>
        <p:spPr bwMode="auto">
          <a:xfrm>
            <a:off x="2917825" y="4930775"/>
            <a:ext cx="5616575" cy="108267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5618" name="Picture 5" descr="csx1117-1-2-PSDS-NN-zoo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0" y="1752600"/>
            <a:ext cx="3175000" cy="4243388"/>
          </a:xfrm>
          <a:prstGeom prst="rect">
            <a:avLst/>
          </a:prstGeom>
          <a:noFill/>
          <a:ln>
            <a:noFill/>
          </a:ln>
          <a:effectLst>
            <a:outerShdw blurRad="63500" dist="762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9" name="Text Box 7"/>
          <p:cNvSpPr txBox="1">
            <a:spLocks noChangeArrowheads="1"/>
          </p:cNvSpPr>
          <p:nvPr/>
        </p:nvSpPr>
        <p:spPr bwMode="auto">
          <a:xfrm>
            <a:off x="5562600" y="5715000"/>
            <a:ext cx="2743200" cy="3365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spcBef>
                <a:spcPct val="50000"/>
              </a:spcBef>
            </a:pPr>
            <a:r>
              <a:rPr lang="en-US" altLang="en-US" sz="1600">
                <a:latin typeface="Comic Sans MS" pitchFamily="66" charset="0"/>
              </a:rPr>
              <a:t>decimated × 2, zoomed × 2 </a:t>
            </a:r>
          </a:p>
        </p:txBody>
      </p:sp>
      <p:sp>
        <p:nvSpPr>
          <p:cNvPr id="25611" name="Line 11"/>
          <p:cNvSpPr>
            <a:spLocks noChangeShapeType="1"/>
          </p:cNvSpPr>
          <p:nvPr/>
        </p:nvSpPr>
        <p:spPr bwMode="auto">
          <a:xfrm flipV="1">
            <a:off x="2133600" y="2286000"/>
            <a:ext cx="4724400" cy="685800"/>
          </a:xfrm>
          <a:prstGeom prst="line">
            <a:avLst/>
          </a:prstGeom>
          <a:noFill/>
          <a:ln w="15875">
            <a:solidFill>
              <a:srgbClr val="FF0000"/>
            </a:solidFill>
            <a:round/>
            <a:headEnd type="oval" w="med"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5612" name="Line 12"/>
          <p:cNvSpPr>
            <a:spLocks noChangeShapeType="1"/>
          </p:cNvSpPr>
          <p:nvPr/>
        </p:nvSpPr>
        <p:spPr bwMode="auto">
          <a:xfrm>
            <a:off x="2103438" y="4808538"/>
            <a:ext cx="4678362" cy="677862"/>
          </a:xfrm>
          <a:prstGeom prst="line">
            <a:avLst/>
          </a:prstGeom>
          <a:noFill/>
          <a:ln w="15875">
            <a:solidFill>
              <a:srgbClr val="FF0000"/>
            </a:solidFill>
            <a:round/>
            <a:headEnd type="oval" w="med"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14" name="Line 16"/>
          <p:cNvSpPr>
            <a:spLocks noChangeShapeType="1"/>
          </p:cNvSpPr>
          <p:nvPr/>
        </p:nvSpPr>
        <p:spPr bwMode="auto">
          <a:xfrm flipV="1">
            <a:off x="2133600" y="2971800"/>
            <a:ext cx="4754563" cy="2378075"/>
          </a:xfrm>
          <a:prstGeom prst="line">
            <a:avLst/>
          </a:prstGeom>
          <a:noFill/>
          <a:ln w="15875">
            <a:solidFill>
              <a:srgbClr val="FF0000"/>
            </a:solidFill>
            <a:round/>
            <a:headEnd type="oval" w="med"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20</a:t>
            </a:fld>
            <a:endParaRPr lang="en-US"/>
          </a:p>
        </p:txBody>
      </p:sp>
      <p:sp>
        <p:nvSpPr>
          <p:cNvPr id="25613" name="Line 13"/>
          <p:cNvSpPr>
            <a:spLocks noChangeShapeType="1"/>
          </p:cNvSpPr>
          <p:nvPr/>
        </p:nvSpPr>
        <p:spPr bwMode="auto">
          <a:xfrm>
            <a:off x="2179638" y="2346325"/>
            <a:ext cx="4754562" cy="2378075"/>
          </a:xfrm>
          <a:prstGeom prst="line">
            <a:avLst/>
          </a:prstGeom>
          <a:noFill/>
          <a:ln w="15875">
            <a:solidFill>
              <a:srgbClr val="FF0000"/>
            </a:solidFill>
            <a:round/>
            <a:headEnd type="oval" w="med"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607" name="Text Box 15"/>
          <p:cNvSpPr txBox="1">
            <a:spLocks noChangeArrowheads="1"/>
          </p:cNvSpPr>
          <p:nvPr/>
        </p:nvSpPr>
        <p:spPr bwMode="auto">
          <a:xfrm>
            <a:off x="3870325" y="3200400"/>
            <a:ext cx="1387475" cy="1190625"/>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a:solidFill>
                  <a:srgbClr val="CC3300"/>
                </a:solidFill>
                <a:latin typeface="Comic Sans MS" pitchFamily="66" charset="0"/>
              </a:rPr>
              <a:t>Aliased frequency-plane features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csx1117-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1676400"/>
            <a:ext cx="3181350" cy="4251325"/>
          </a:xfrm>
          <a:prstGeom prst="rect">
            <a:avLst/>
          </a:prstGeom>
          <a:noFill/>
          <a:ln>
            <a:noFill/>
          </a:ln>
          <a:effectLst>
            <a:outerShdw blurRad="63500" dist="762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5" descr="csx1117-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3181350" cy="4251325"/>
          </a:xfrm>
          <a:prstGeom prst="rect">
            <a:avLst/>
          </a:prstGeom>
          <a:noFill/>
          <a:ln>
            <a:noFill/>
          </a:ln>
          <a:effectLst>
            <a:outerShdw blurRad="63500" dist="762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18"/>
          <p:cNvSpPr>
            <a:spLocks noGrp="1" noChangeArrowheads="1"/>
          </p:cNvSpPr>
          <p:nvPr>
            <p:ph type="title"/>
          </p:nvPr>
        </p:nvSpPr>
        <p:spPr>
          <a:xfrm>
            <a:off x="533400" y="990600"/>
            <a:ext cx="8077200" cy="723900"/>
          </a:xfrm>
          <a:noFill/>
        </p:spPr>
        <p:txBody>
          <a:bodyPr lIns="92075" tIns="46038" rIns="92075" bIns="46038"/>
          <a:lstStyle/>
          <a:p>
            <a:pPr algn="ctr"/>
            <a:r>
              <a:rPr lang="en-US" altLang="en-US" sz="3200" smtClean="0"/>
              <a:t>Original Image and 2</a:t>
            </a:r>
            <a:r>
              <a:rPr lang="en-US" altLang="en-US" sz="3200" smtClean="0">
                <a:cs typeface="Times New Roman" pitchFamily="18" charset="0"/>
              </a:rPr>
              <a:t>×</a:t>
            </a:r>
            <a:r>
              <a:rPr lang="en-US" altLang="en-US" sz="3200" smtClean="0"/>
              <a:t> Decimated Image</a:t>
            </a:r>
          </a:p>
        </p:txBody>
      </p:sp>
      <p:sp>
        <p:nvSpPr>
          <p:cNvPr id="26629" name="Text Box 19"/>
          <p:cNvSpPr txBox="1">
            <a:spLocks noChangeArrowheads="1"/>
          </p:cNvSpPr>
          <p:nvPr/>
        </p:nvSpPr>
        <p:spPr bwMode="auto">
          <a:xfrm>
            <a:off x="5081588" y="5715000"/>
            <a:ext cx="2743200" cy="3365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spcBef>
                <a:spcPct val="50000"/>
              </a:spcBef>
            </a:pPr>
            <a:r>
              <a:rPr lang="en-US" altLang="en-US" sz="1600">
                <a:latin typeface="Comic Sans MS" pitchFamily="66" charset="0"/>
              </a:rPr>
              <a:t>decimated × 2, zoomed × 2 </a:t>
            </a:r>
          </a:p>
        </p:txBody>
      </p:sp>
      <p:sp>
        <p:nvSpPr>
          <p:cNvPr id="26630" name="Text Box 20"/>
          <p:cNvSpPr txBox="1">
            <a:spLocks noChangeArrowheads="1"/>
          </p:cNvSpPr>
          <p:nvPr/>
        </p:nvSpPr>
        <p:spPr bwMode="auto">
          <a:xfrm>
            <a:off x="2057400" y="5715000"/>
            <a:ext cx="990600" cy="3365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spcBef>
                <a:spcPct val="50000"/>
              </a:spcBef>
            </a:pPr>
            <a:r>
              <a:rPr lang="en-US" altLang="en-US" sz="1600">
                <a:latin typeface="Comic Sans MS" pitchFamily="66" charset="0"/>
              </a:rPr>
              <a:t>original</a:t>
            </a:r>
          </a:p>
        </p:txBody>
      </p:sp>
      <p:sp>
        <p:nvSpPr>
          <p:cNvPr id="26631" name="Text Box 21"/>
          <p:cNvSpPr txBox="1">
            <a:spLocks noChangeArrowheads="1"/>
          </p:cNvSpPr>
          <p:nvPr/>
        </p:nvSpPr>
        <p:spPr bwMode="auto">
          <a:xfrm>
            <a:off x="1371600" y="152400"/>
            <a:ext cx="2514600" cy="641350"/>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sz="1800">
                <a:latin typeface="Comic Sans MS" pitchFamily="66" charset="0"/>
              </a:rPr>
              <a:t>… </a:t>
            </a:r>
            <a:r>
              <a:rPr lang="en-US" altLang="en-US" sz="1800">
                <a:solidFill>
                  <a:srgbClr val="CC3300"/>
                </a:solidFill>
                <a:latin typeface="Comic Sans MS" pitchFamily="66" charset="0"/>
              </a:rPr>
              <a:t>lead to jaggies in the decimated image.</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685800" y="914400"/>
            <a:ext cx="7772400" cy="723900"/>
          </a:xfrm>
        </p:spPr>
        <p:txBody>
          <a:bodyPr/>
          <a:lstStyle/>
          <a:p>
            <a:pPr algn="ctr"/>
            <a:r>
              <a:rPr lang="en-US" altLang="en-US" sz="3200" smtClean="0"/>
              <a:t>First Alternative Explanation of Aliasing</a:t>
            </a:r>
          </a:p>
        </p:txBody>
      </p:sp>
      <p:sp>
        <p:nvSpPr>
          <p:cNvPr id="27654" name="Rectangle 5"/>
          <p:cNvSpPr txBox="1">
            <a:spLocks noChangeArrowheads="1"/>
          </p:cNvSpPr>
          <p:nvPr/>
        </p:nvSpPr>
        <p:spPr bwMode="auto">
          <a:xfrm>
            <a:off x="609600" y="1600200"/>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20000"/>
              </a:spcBef>
              <a:spcAft>
                <a:spcPct val="20000"/>
              </a:spcAft>
              <a:buClr>
                <a:schemeClr val="tx1"/>
              </a:buClr>
              <a:buFont typeface="Monotype Sorts" pitchFamily="2" charset="2"/>
              <a:buNone/>
            </a:pPr>
            <a:r>
              <a:rPr lang="en-US" altLang="en-US" dirty="0">
                <a:latin typeface="Times New Roman" pitchFamily="18" charset="0"/>
              </a:rPr>
              <a:t>The aliasing phenomenon can be described in terms of the so-called “wagon wheel” effect.  The name comes from the appearance in a 24 frame per second movie of a wagon wheel rotating slightly faster than 12 frames per  second.  It appears to be rotating slowly backward.</a:t>
            </a:r>
            <a:endParaRPr lang="en-US" altLang="en-US" i="1" dirty="0">
              <a:latin typeface="Times New Roman" pitchFamily="18" charset="0"/>
            </a:endParaRPr>
          </a:p>
        </p:txBody>
      </p:sp>
      <p:pic>
        <p:nvPicPr>
          <p:cNvPr id="2" name="WagonWheel.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1638300" y="3124200"/>
            <a:ext cx="5867400"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ate Placeholder 9"/>
          <p:cNvSpPr>
            <a:spLocks noGrp="1"/>
          </p:cNvSpPr>
          <p:nvPr>
            <p:ph type="dt" sz="half" idx="2"/>
          </p:nvPr>
        </p:nvSpPr>
        <p:spPr/>
        <p:txBody>
          <a:bodyPr/>
          <a:lstStyle/>
          <a:p>
            <a:r>
              <a:rPr lang="en-US" smtClean="0"/>
              <a:t>3 November 2016</a:t>
            </a:r>
            <a:endParaRPr lang="en-US" dirty="0"/>
          </a:p>
        </p:txBody>
      </p:sp>
      <p:sp>
        <p:nvSpPr>
          <p:cNvPr id="11" name="Footer Placeholder 10"/>
          <p:cNvSpPr>
            <a:spLocks noGrp="1"/>
          </p:cNvSpPr>
          <p:nvPr>
            <p:ph type="ftr" sz="quarter" idx="3"/>
          </p:nvPr>
        </p:nvSpPr>
        <p:spPr/>
        <p:txBody>
          <a:bodyPr/>
          <a:lstStyle/>
          <a:p>
            <a:r>
              <a:rPr lang="en-US" smtClean="0"/>
              <a:t>1999-2016 by Richard Alan Peters II</a:t>
            </a:r>
            <a:endParaRPr lang="en-US"/>
          </a:p>
        </p:txBody>
      </p:sp>
      <p:sp>
        <p:nvSpPr>
          <p:cNvPr id="13" name="Slide Number Placeholder 12"/>
          <p:cNvSpPr>
            <a:spLocks noGrp="1"/>
          </p:cNvSpPr>
          <p:nvPr>
            <p:ph type="sldNum" sz="quarter" idx="4"/>
          </p:nvPr>
        </p:nvSpPr>
        <p:spPr/>
        <p:txBody>
          <a:bodyPr/>
          <a:lstStyle/>
          <a:p>
            <a:fld id="{29EDB919-4B6B-41F3-BAB2-95D878DC565D}" type="slidenum">
              <a:rPr lang="en-US" smtClean="0"/>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685800" y="914400"/>
            <a:ext cx="7772400" cy="723900"/>
          </a:xfrm>
        </p:spPr>
        <p:txBody>
          <a:bodyPr/>
          <a:lstStyle/>
          <a:p>
            <a:pPr algn="ctr"/>
            <a:r>
              <a:rPr lang="en-US" altLang="en-US" sz="3200" dirty="0" smtClean="0"/>
              <a:t>Signal Aliasing</a:t>
            </a:r>
          </a:p>
        </p:txBody>
      </p:sp>
      <p:pic>
        <p:nvPicPr>
          <p:cNvPr id="9" name="Picture 5"/>
          <p:cNvPicPr>
            <a:picLocks noChangeAspect="1" noChangeArrowheads="1"/>
          </p:cNvPicPr>
          <p:nvPr/>
        </p:nvPicPr>
        <p:blipFill>
          <a:blip r:embed="rId2">
            <a:lum bright="-10000" contrast="31000"/>
            <a:extLst>
              <a:ext uri="{28A0092B-C50C-407E-A947-70E740481C1C}">
                <a14:useLocalDpi xmlns:a14="http://schemas.microsoft.com/office/drawing/2010/main" val="0"/>
              </a:ext>
            </a:extLst>
          </a:blip>
          <a:srcRect l="17508" r="17249" b="30783"/>
          <a:stretch>
            <a:fillRect/>
          </a:stretch>
        </p:blipFill>
        <p:spPr bwMode="auto">
          <a:xfrm>
            <a:off x="1714500" y="1676400"/>
            <a:ext cx="5715000" cy="3103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a:xfrm>
            <a:off x="1714500" y="4876800"/>
            <a:ext cx="5715000" cy="838200"/>
          </a:xfrm>
          <a:prstGeom prst="rect">
            <a:avLst/>
          </a:prstGeom>
          <a:noFill/>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Aft>
                <a:spcPct val="20000"/>
              </a:spcAft>
              <a:buSzTx/>
              <a:buFont typeface="Monotype Sorts" pitchFamily="2" charset="2"/>
              <a:buNone/>
            </a:pPr>
            <a:r>
              <a:rPr lang="en-US" altLang="en-US" sz="2000" kern="0" dirty="0" smtClean="0"/>
              <a:t>An under-sampled sinusoid is a sinusoid of a different frequency.</a:t>
            </a:r>
          </a:p>
        </p:txBody>
      </p:sp>
      <p:sp>
        <p:nvSpPr>
          <p:cNvPr id="11" name="Rectangle 3"/>
          <p:cNvSpPr txBox="1">
            <a:spLocks noChangeArrowheads="1"/>
          </p:cNvSpPr>
          <p:nvPr/>
        </p:nvSpPr>
        <p:spPr>
          <a:xfrm>
            <a:off x="381000" y="5943600"/>
            <a:ext cx="8382000" cy="228600"/>
          </a:xfrm>
          <a:prstGeom prst="rect">
            <a:avLst/>
          </a:prstGeom>
          <a:noFill/>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Aft>
                <a:spcPct val="20000"/>
              </a:spcAft>
              <a:buSzTx/>
              <a:buNone/>
            </a:pPr>
            <a:r>
              <a:rPr lang="en-US" altLang="en-US" sz="1200" kern="0" dirty="0" smtClean="0">
                <a:latin typeface="Times New Roman" pitchFamily="18" charset="0"/>
              </a:rPr>
              <a:t>Figure from George </a:t>
            </a:r>
            <a:r>
              <a:rPr lang="en-US" altLang="en-US" sz="1200" kern="0" dirty="0" err="1" smtClean="0">
                <a:latin typeface="Times New Roman" pitchFamily="18" charset="0"/>
              </a:rPr>
              <a:t>Bebis</a:t>
            </a:r>
            <a:r>
              <a:rPr lang="en-US" altLang="en-US" sz="1200" kern="0" dirty="0" smtClean="0">
                <a:latin typeface="Times New Roman" pitchFamily="18" charset="0"/>
              </a:rPr>
              <a:t>, Univ. of Nevada, Reno, CS474, Image Processing and Interpretation, Lecture 4.3. </a:t>
            </a:r>
          </a:p>
        </p:txBody>
      </p:sp>
      <p:cxnSp>
        <p:nvCxnSpPr>
          <p:cNvPr id="15" name="Straight Connector 14"/>
          <p:cNvCxnSpPr/>
          <p:nvPr/>
        </p:nvCxnSpPr>
        <p:spPr bwMode="auto">
          <a:xfrm>
            <a:off x="381000" y="5943600"/>
            <a:ext cx="762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Date Placeholder 11"/>
          <p:cNvSpPr>
            <a:spLocks noGrp="1"/>
          </p:cNvSpPr>
          <p:nvPr>
            <p:ph type="dt" sz="half" idx="2"/>
          </p:nvPr>
        </p:nvSpPr>
        <p:spPr/>
        <p:txBody>
          <a:bodyPr/>
          <a:lstStyle/>
          <a:p>
            <a:r>
              <a:rPr lang="en-US" smtClean="0"/>
              <a:t>3 November 2016</a:t>
            </a:r>
            <a:endParaRPr lang="en-US" dirty="0"/>
          </a:p>
        </p:txBody>
      </p:sp>
      <p:sp>
        <p:nvSpPr>
          <p:cNvPr id="13" name="Footer Placeholder 12"/>
          <p:cNvSpPr>
            <a:spLocks noGrp="1"/>
          </p:cNvSpPr>
          <p:nvPr>
            <p:ph type="ftr" sz="quarter" idx="3"/>
          </p:nvPr>
        </p:nvSpPr>
        <p:spPr/>
        <p:txBody>
          <a:bodyPr/>
          <a:lstStyle/>
          <a:p>
            <a:r>
              <a:rPr lang="en-US" smtClean="0"/>
              <a:t>1999-2016 by Richard Alan Peters II</a:t>
            </a:r>
            <a:endParaRPr lang="en-US"/>
          </a:p>
        </p:txBody>
      </p:sp>
      <p:sp>
        <p:nvSpPr>
          <p:cNvPr id="16" name="Slide Number Placeholder 15"/>
          <p:cNvSpPr>
            <a:spLocks noGrp="1"/>
          </p:cNvSpPr>
          <p:nvPr>
            <p:ph type="sldNum" sz="quarter" idx="4"/>
          </p:nvPr>
        </p:nvSpPr>
        <p:spPr/>
        <p:txBody>
          <a:bodyPr/>
          <a:lstStyle/>
          <a:p>
            <a:fld id="{29EDB919-4B6B-41F3-BAB2-95D878DC565D}" type="slidenum">
              <a:rPr lang="en-US" smtClean="0"/>
              <a:pPr/>
              <a:t>23</a:t>
            </a:fld>
            <a:endParaRPr lang="en-US"/>
          </a:p>
        </p:txBody>
      </p:sp>
    </p:spTree>
    <p:extLst>
      <p:ext uri="{BB962C8B-B14F-4D97-AF65-F5344CB8AC3E}">
        <p14:creationId xmlns:p14="http://schemas.microsoft.com/office/powerpoint/2010/main" val="2111470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772400" cy="723900"/>
          </a:xfrm>
        </p:spPr>
        <p:txBody>
          <a:bodyPr/>
          <a:lstStyle/>
          <a:p>
            <a:r>
              <a:rPr lang="en-US" sz="2800" dirty="0" smtClean="0"/>
              <a:t>Nyquist-Shannon &amp; Whittaker-Shannon Sampling</a:t>
            </a:r>
            <a:endParaRPr lang="en-US" sz="2800" dirty="0"/>
          </a:p>
        </p:txBody>
      </p:sp>
      <p:sp>
        <p:nvSpPr>
          <p:cNvPr id="6" name="Rectangle 5"/>
          <p:cNvSpPr txBox="1">
            <a:spLocks noChangeArrowheads="1"/>
          </p:cNvSpPr>
          <p:nvPr/>
        </p:nvSpPr>
        <p:spPr bwMode="auto">
          <a:xfrm>
            <a:off x="533400" y="1600200"/>
            <a:ext cx="8077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20000"/>
              </a:spcBef>
              <a:spcAft>
                <a:spcPct val="20000"/>
              </a:spcAft>
              <a:buClr>
                <a:schemeClr val="tx1"/>
              </a:buClr>
              <a:buFont typeface="Monotype Sorts" pitchFamily="2" charset="2"/>
              <a:buNone/>
            </a:pPr>
            <a:r>
              <a:rPr lang="en-US" altLang="en-US" sz="1600" dirty="0" smtClean="0">
                <a:latin typeface="Times New Roman" pitchFamily="18" charset="0"/>
              </a:rPr>
              <a:t>If a function [signal or image] x(t) contains no frequencies higher than B hertz, it is completely determined by giving its ordinates at a series of points spaced 1/(2B) seconds apart.  In other words, a band-limited function can be perfectly reconstructed from a countable sequence of samples if the band limit, B, is no greater than half the sampling rate (samples per second).</a:t>
            </a:r>
            <a:r>
              <a:rPr lang="en-US" altLang="en-US" sz="1600" baseline="30000" dirty="0" smtClean="0">
                <a:latin typeface="Times New Roman" pitchFamily="18" charset="0"/>
              </a:rPr>
              <a:t>1</a:t>
            </a:r>
          </a:p>
          <a:p>
            <a:pPr>
              <a:spcBef>
                <a:spcPct val="20000"/>
              </a:spcBef>
              <a:spcAft>
                <a:spcPct val="20000"/>
              </a:spcAft>
              <a:buClr>
                <a:schemeClr val="tx1"/>
              </a:buClr>
              <a:buFont typeface="Monotype Sorts" pitchFamily="2" charset="2"/>
              <a:buNone/>
            </a:pPr>
            <a:r>
              <a:rPr lang="en-US" altLang="en-US" sz="1600" dirty="0" smtClean="0">
                <a:latin typeface="Times New Roman" pitchFamily="18" charset="0"/>
              </a:rPr>
              <a:t>Given a sequence of real numbers, x[n], the continuous function:</a:t>
            </a:r>
            <a:endParaRPr lang="en-US" altLang="en-US" sz="1600" dirty="0">
              <a:latin typeface="Times New Roman" pitchFamily="18" charset="0"/>
            </a:endParaRPr>
          </a:p>
        </p:txBody>
      </p:sp>
      <p:sp>
        <p:nvSpPr>
          <p:cNvPr id="8" name="Rectangle 3"/>
          <p:cNvSpPr txBox="1">
            <a:spLocks noChangeArrowheads="1"/>
          </p:cNvSpPr>
          <p:nvPr/>
        </p:nvSpPr>
        <p:spPr>
          <a:xfrm>
            <a:off x="381000" y="5715000"/>
            <a:ext cx="8382000" cy="228600"/>
          </a:xfrm>
          <a:prstGeom prst="rect">
            <a:avLst/>
          </a:prstGeom>
          <a:noFill/>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Aft>
                <a:spcPct val="20000"/>
              </a:spcAft>
              <a:buSzTx/>
              <a:buNone/>
            </a:pPr>
            <a:r>
              <a:rPr lang="en-US" altLang="en-US" sz="1200" kern="0" baseline="30000" dirty="0" smtClean="0">
                <a:latin typeface="Times New Roman" pitchFamily="18" charset="0"/>
              </a:rPr>
              <a:t>1</a:t>
            </a:r>
            <a:r>
              <a:rPr lang="en-US" altLang="en-US" sz="1200" kern="0" dirty="0" smtClean="0">
                <a:latin typeface="Times New Roman" pitchFamily="18" charset="0"/>
              </a:rPr>
              <a:t>http://en.wikipedia.org/wiki/</a:t>
            </a:r>
            <a:r>
              <a:rPr lang="en-US" altLang="en-US" sz="1200" kern="0" dirty="0" err="1" smtClean="0">
                <a:latin typeface="Times New Roman" pitchFamily="18" charset="0"/>
              </a:rPr>
              <a:t>Nyquist</a:t>
            </a:r>
            <a:r>
              <a:rPr lang="en-US" altLang="en-US" sz="1200" kern="0" dirty="0" smtClean="0">
                <a:latin typeface="Times New Roman" pitchFamily="18" charset="0"/>
              </a:rPr>
              <a:t>–</a:t>
            </a:r>
            <a:r>
              <a:rPr lang="en-US" altLang="en-US" sz="1200" kern="0" dirty="0" err="1" smtClean="0">
                <a:latin typeface="Times New Roman" pitchFamily="18" charset="0"/>
              </a:rPr>
              <a:t>Shannon_sampling_theorem</a:t>
            </a:r>
            <a:endParaRPr lang="en-US" altLang="en-US" sz="1200" kern="0" dirty="0" smtClean="0">
              <a:latin typeface="Times New Roman" pitchFamily="18" charset="0"/>
            </a:endParaRPr>
          </a:p>
        </p:txBody>
      </p:sp>
      <p:cxnSp>
        <p:nvCxnSpPr>
          <p:cNvPr id="9" name="Straight Connector 8"/>
          <p:cNvCxnSpPr/>
          <p:nvPr/>
        </p:nvCxnSpPr>
        <p:spPr bwMode="auto">
          <a:xfrm>
            <a:off x="381000" y="5715000"/>
            <a:ext cx="762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Object 9"/>
          <p:cNvGraphicFramePr>
            <a:graphicFrameLocks noChangeAspect="1"/>
          </p:cNvGraphicFramePr>
          <p:nvPr>
            <p:extLst>
              <p:ext uri="{D42A27DB-BD31-4B8C-83A1-F6EECF244321}">
                <p14:modId xmlns:p14="http://schemas.microsoft.com/office/powerpoint/2010/main" val="2747926183"/>
              </p:ext>
            </p:extLst>
          </p:nvPr>
        </p:nvGraphicFramePr>
        <p:xfrm>
          <a:off x="2743200" y="3111500"/>
          <a:ext cx="3657600" cy="889000"/>
        </p:xfrm>
        <a:graphic>
          <a:graphicData uri="http://schemas.openxmlformats.org/presentationml/2006/ole">
            <mc:AlternateContent xmlns:mc="http://schemas.openxmlformats.org/markup-compatibility/2006">
              <mc:Choice xmlns:v="urn:schemas-microsoft-com:vml" Requires="v">
                <p:oleObj spid="_x0000_s69657" name="Equation" r:id="rId3" imgW="1828800" imgH="444240" progId="Equation.DSMT4">
                  <p:embed/>
                </p:oleObj>
              </mc:Choice>
              <mc:Fallback>
                <p:oleObj name="Equation" r:id="rId3" imgW="1828800" imgH="444240" progId="Equation.DSMT4">
                  <p:embed/>
                  <p:pic>
                    <p:nvPicPr>
                      <p:cNvPr id="0" name=""/>
                      <p:cNvPicPr/>
                      <p:nvPr/>
                    </p:nvPicPr>
                    <p:blipFill>
                      <a:blip r:embed="rId4"/>
                      <a:stretch>
                        <a:fillRect/>
                      </a:stretch>
                    </p:blipFill>
                    <p:spPr>
                      <a:xfrm>
                        <a:off x="2743200" y="3111500"/>
                        <a:ext cx="3657600" cy="889000"/>
                      </a:xfrm>
                      <a:prstGeom prst="rect">
                        <a:avLst/>
                      </a:prstGeom>
                    </p:spPr>
                  </p:pic>
                </p:oleObj>
              </mc:Fallback>
            </mc:AlternateContent>
          </a:graphicData>
        </a:graphic>
      </p:graphicFrame>
      <p:sp>
        <p:nvSpPr>
          <p:cNvPr id="11" name="Rectangle 5"/>
          <p:cNvSpPr txBox="1">
            <a:spLocks noChangeArrowheads="1"/>
          </p:cNvSpPr>
          <p:nvPr/>
        </p:nvSpPr>
        <p:spPr bwMode="auto">
          <a:xfrm>
            <a:off x="533400" y="4114800"/>
            <a:ext cx="8077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20000"/>
              </a:spcBef>
              <a:spcAft>
                <a:spcPct val="20000"/>
              </a:spcAft>
              <a:buClr>
                <a:schemeClr val="tx1"/>
              </a:buClr>
              <a:buFont typeface="Monotype Sorts" pitchFamily="2" charset="2"/>
              <a:buNone/>
            </a:pPr>
            <a:r>
              <a:rPr lang="en-US" altLang="en-US" sz="1600" dirty="0" smtClean="0">
                <a:latin typeface="Times New Roman" pitchFamily="18" charset="0"/>
              </a:rPr>
              <a:t>has a Fourier transform, </a:t>
            </a:r>
            <a:r>
              <a:rPr lang="en-US" altLang="en-US" sz="1600" i="1" dirty="0" smtClean="0">
                <a:latin typeface="Times New Roman" pitchFamily="18" charset="0"/>
              </a:rPr>
              <a:t>X</a:t>
            </a:r>
            <a:r>
              <a:rPr lang="en-US" altLang="en-US" sz="1600" dirty="0" smtClean="0">
                <a:latin typeface="Times New Roman" pitchFamily="18" charset="0"/>
              </a:rPr>
              <a:t>( </a:t>
            </a:r>
            <a:r>
              <a:rPr lang="en-US" altLang="en-US" sz="1600" i="1" dirty="0" smtClean="0">
                <a:latin typeface="Times New Roman" pitchFamily="18" charset="0"/>
              </a:rPr>
              <a:t>f </a:t>
            </a:r>
            <a:r>
              <a:rPr lang="en-US" altLang="en-US" sz="1600" dirty="0" smtClean="0">
                <a:latin typeface="Times New Roman" pitchFamily="18" charset="0"/>
              </a:rPr>
              <a:t>), whose non-zero values are confined to the region: | </a:t>
            </a:r>
            <a:r>
              <a:rPr lang="en-US" altLang="en-US" sz="1600" i="1" dirty="0" smtClean="0">
                <a:latin typeface="Times New Roman" pitchFamily="18" charset="0"/>
              </a:rPr>
              <a:t>f</a:t>
            </a:r>
            <a:r>
              <a:rPr lang="en-US" altLang="en-US" sz="1600" dirty="0">
                <a:latin typeface="Times New Roman" pitchFamily="18" charset="0"/>
              </a:rPr>
              <a:t> </a:t>
            </a:r>
            <a:r>
              <a:rPr lang="en-US" altLang="en-US" sz="1600" dirty="0" smtClean="0">
                <a:latin typeface="Times New Roman" pitchFamily="18" charset="0"/>
              </a:rPr>
              <a:t>| ≤ 1/2</a:t>
            </a:r>
            <a:r>
              <a:rPr lang="en-US" altLang="en-US" sz="1600" i="1" dirty="0" smtClean="0">
                <a:latin typeface="Times New Roman" pitchFamily="18" charset="0"/>
              </a:rPr>
              <a:t>T</a:t>
            </a:r>
            <a:r>
              <a:rPr lang="en-US" altLang="en-US" sz="1600" dirty="0" smtClean="0">
                <a:latin typeface="Times New Roman" pitchFamily="18" charset="0"/>
              </a:rPr>
              <a:t>.  When parameter </a:t>
            </a:r>
            <a:r>
              <a:rPr lang="en-US" altLang="en-US" sz="1600" i="1" dirty="0" smtClean="0">
                <a:latin typeface="Times New Roman" pitchFamily="18" charset="0"/>
              </a:rPr>
              <a:t>T</a:t>
            </a:r>
            <a:r>
              <a:rPr lang="en-US" altLang="en-US" sz="1600" dirty="0" smtClean="0">
                <a:latin typeface="Times New Roman" pitchFamily="18" charset="0"/>
              </a:rPr>
              <a:t> has units of seconds, the band limit, 1/2</a:t>
            </a:r>
            <a:r>
              <a:rPr lang="en-US" altLang="en-US" sz="1600" i="1" dirty="0" smtClean="0">
                <a:latin typeface="Times New Roman" pitchFamily="18" charset="0"/>
              </a:rPr>
              <a:t>T</a:t>
            </a:r>
            <a:r>
              <a:rPr lang="en-US" altLang="en-US" sz="1600" dirty="0" smtClean="0">
                <a:latin typeface="Times New Roman" pitchFamily="18" charset="0"/>
              </a:rPr>
              <a:t>, has units of cycles/sec (hertz). When the x[n] sequence represents time samples, at interval T, of a continuous function, the quantity </a:t>
            </a:r>
            <a:r>
              <a:rPr lang="en-US" altLang="en-US" sz="1600" i="1" dirty="0" err="1" smtClean="0">
                <a:latin typeface="Times New Roman" pitchFamily="18" charset="0"/>
              </a:rPr>
              <a:t>f</a:t>
            </a:r>
            <a:r>
              <a:rPr lang="en-US" altLang="en-US" sz="1600" baseline="-25000" dirty="0" err="1" smtClean="0">
                <a:latin typeface="Times New Roman" pitchFamily="18" charset="0"/>
              </a:rPr>
              <a:t>s</a:t>
            </a:r>
            <a:r>
              <a:rPr lang="en-US" altLang="en-US" sz="1600" dirty="0" smtClean="0">
                <a:latin typeface="Times New Roman" pitchFamily="18" charset="0"/>
              </a:rPr>
              <a:t> = 1/</a:t>
            </a:r>
            <a:r>
              <a:rPr lang="en-US" altLang="en-US" sz="1600" i="1" dirty="0" smtClean="0">
                <a:latin typeface="Times New Roman" pitchFamily="18" charset="0"/>
              </a:rPr>
              <a:t>T</a:t>
            </a:r>
            <a:r>
              <a:rPr lang="en-US" altLang="en-US" sz="1600" dirty="0" smtClean="0">
                <a:latin typeface="Times New Roman" pitchFamily="18" charset="0"/>
              </a:rPr>
              <a:t> is known as the sample rate, and </a:t>
            </a:r>
            <a:r>
              <a:rPr lang="en-US" altLang="en-US" sz="1600" i="1" dirty="0" err="1" smtClean="0">
                <a:latin typeface="Times New Roman" pitchFamily="18" charset="0"/>
              </a:rPr>
              <a:t>f</a:t>
            </a:r>
            <a:r>
              <a:rPr lang="en-US" altLang="en-US" sz="1600" baseline="-25000" dirty="0" err="1" smtClean="0">
                <a:latin typeface="Times New Roman" pitchFamily="18" charset="0"/>
              </a:rPr>
              <a:t>s</a:t>
            </a:r>
            <a:r>
              <a:rPr lang="en-US" altLang="en-US" sz="1600" dirty="0" smtClean="0">
                <a:latin typeface="Times New Roman" pitchFamily="18" charset="0"/>
              </a:rPr>
              <a:t>/2 is the corresponding </a:t>
            </a:r>
            <a:r>
              <a:rPr lang="en-US" altLang="en-US" sz="1600" dirty="0" err="1" smtClean="0">
                <a:latin typeface="Times New Roman" pitchFamily="18" charset="0"/>
              </a:rPr>
              <a:t>Nyquist</a:t>
            </a:r>
            <a:r>
              <a:rPr lang="en-US" altLang="en-US" sz="1600" dirty="0" smtClean="0">
                <a:latin typeface="Times New Roman" pitchFamily="18" charset="0"/>
              </a:rPr>
              <a:t> frequency. When the sampled function has a </a:t>
            </a:r>
            <a:r>
              <a:rPr lang="en-US" altLang="en-US" sz="1600" dirty="0" err="1" smtClean="0">
                <a:latin typeface="Times New Roman" pitchFamily="18" charset="0"/>
              </a:rPr>
              <a:t>bandlimit</a:t>
            </a:r>
            <a:r>
              <a:rPr lang="en-US" altLang="en-US" sz="1600" dirty="0" smtClean="0">
                <a:latin typeface="Times New Roman" pitchFamily="18" charset="0"/>
              </a:rPr>
              <a:t>, B, less than the </a:t>
            </a:r>
            <a:r>
              <a:rPr lang="en-US" altLang="en-US" sz="1600" dirty="0" err="1" smtClean="0">
                <a:latin typeface="Times New Roman" pitchFamily="18" charset="0"/>
              </a:rPr>
              <a:t>Nyquist</a:t>
            </a:r>
            <a:r>
              <a:rPr lang="en-US" altLang="en-US" sz="1600" dirty="0" smtClean="0">
                <a:latin typeface="Times New Roman" pitchFamily="18" charset="0"/>
              </a:rPr>
              <a:t> frequency, </a:t>
            </a:r>
            <a:r>
              <a:rPr lang="en-US" altLang="en-US" sz="1600" i="1" dirty="0" smtClean="0">
                <a:latin typeface="Times New Roman" pitchFamily="18" charset="0"/>
              </a:rPr>
              <a:t>x</a:t>
            </a:r>
            <a:r>
              <a:rPr lang="en-US" altLang="en-US" sz="1600" dirty="0" smtClean="0">
                <a:latin typeface="Times New Roman" pitchFamily="18" charset="0"/>
              </a:rPr>
              <a:t>(</a:t>
            </a:r>
            <a:r>
              <a:rPr lang="en-US" altLang="en-US" sz="1600" i="1" dirty="0" smtClean="0">
                <a:latin typeface="Times New Roman" pitchFamily="18" charset="0"/>
              </a:rPr>
              <a:t>t</a:t>
            </a:r>
            <a:r>
              <a:rPr lang="en-US" altLang="en-US" sz="1600" dirty="0" smtClean="0">
                <a:latin typeface="Times New Roman" pitchFamily="18" charset="0"/>
              </a:rPr>
              <a:t>) is a perfect reconstruction of the original function.</a:t>
            </a:r>
            <a:r>
              <a:rPr lang="en-US" altLang="en-US" sz="1600" baseline="30000" dirty="0" smtClean="0">
                <a:latin typeface="Times New Roman" pitchFamily="18" charset="0"/>
              </a:rPr>
              <a:t>2</a:t>
            </a:r>
            <a:r>
              <a:rPr lang="en-US" altLang="en-US" sz="1600" dirty="0" smtClean="0">
                <a:latin typeface="Times New Roman" pitchFamily="18" charset="0"/>
              </a:rPr>
              <a:t> </a:t>
            </a:r>
            <a:endParaRPr lang="en-US" altLang="en-US" sz="1600" dirty="0">
              <a:latin typeface="Times New Roman" pitchFamily="18" charset="0"/>
            </a:endParaRPr>
          </a:p>
        </p:txBody>
      </p:sp>
      <p:sp>
        <p:nvSpPr>
          <p:cNvPr id="12" name="Rectangle 3"/>
          <p:cNvSpPr txBox="1">
            <a:spLocks noChangeArrowheads="1"/>
          </p:cNvSpPr>
          <p:nvPr/>
        </p:nvSpPr>
        <p:spPr>
          <a:xfrm>
            <a:off x="381000" y="5943600"/>
            <a:ext cx="8382000" cy="228600"/>
          </a:xfrm>
          <a:prstGeom prst="rect">
            <a:avLst/>
          </a:prstGeom>
          <a:noFill/>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Aft>
                <a:spcPct val="20000"/>
              </a:spcAft>
              <a:buSzTx/>
              <a:buNone/>
            </a:pPr>
            <a:r>
              <a:rPr lang="en-US" altLang="en-US" sz="1200" kern="0" baseline="30000" dirty="0" smtClean="0">
                <a:latin typeface="Times New Roman" pitchFamily="18" charset="0"/>
              </a:rPr>
              <a:t>2</a:t>
            </a:r>
            <a:r>
              <a:rPr lang="en-US" altLang="en-US" sz="1200" kern="0" dirty="0" smtClean="0">
                <a:latin typeface="Times New Roman" pitchFamily="18" charset="0"/>
              </a:rPr>
              <a:t>http://en.wikipedia.org/wiki/Whittaker–</a:t>
            </a:r>
            <a:r>
              <a:rPr lang="en-US" altLang="en-US" sz="1200" kern="0" dirty="0" err="1" smtClean="0">
                <a:latin typeface="Times New Roman" pitchFamily="18" charset="0"/>
              </a:rPr>
              <a:t>Shannon_interpolation_formula</a:t>
            </a:r>
            <a:endParaRPr lang="en-US" altLang="en-US" sz="1200" kern="0" dirty="0" smtClean="0">
              <a:latin typeface="Times New Roman" pitchFamily="18" charset="0"/>
            </a:endParaRPr>
          </a:p>
        </p:txBody>
      </p:sp>
      <p:sp>
        <p:nvSpPr>
          <p:cNvPr id="15" name="Date Placeholder 14"/>
          <p:cNvSpPr>
            <a:spLocks noGrp="1"/>
          </p:cNvSpPr>
          <p:nvPr>
            <p:ph type="dt" sz="half" idx="2"/>
          </p:nvPr>
        </p:nvSpPr>
        <p:spPr/>
        <p:txBody>
          <a:bodyPr/>
          <a:lstStyle/>
          <a:p>
            <a:r>
              <a:rPr lang="en-US" smtClean="0"/>
              <a:t>3 November 2016</a:t>
            </a:r>
            <a:endParaRPr lang="en-US" dirty="0"/>
          </a:p>
        </p:txBody>
      </p:sp>
      <p:sp>
        <p:nvSpPr>
          <p:cNvPr id="16" name="Footer Placeholder 15"/>
          <p:cNvSpPr>
            <a:spLocks noGrp="1"/>
          </p:cNvSpPr>
          <p:nvPr>
            <p:ph type="ftr" sz="quarter" idx="3"/>
          </p:nvPr>
        </p:nvSpPr>
        <p:spPr/>
        <p:txBody>
          <a:bodyPr/>
          <a:lstStyle/>
          <a:p>
            <a:r>
              <a:rPr lang="en-US" smtClean="0"/>
              <a:t>1999-2016 by Richard Alan Peters II</a:t>
            </a:r>
            <a:endParaRPr lang="en-US"/>
          </a:p>
        </p:txBody>
      </p:sp>
      <p:sp>
        <p:nvSpPr>
          <p:cNvPr id="18" name="Slide Number Placeholder 17"/>
          <p:cNvSpPr>
            <a:spLocks noGrp="1"/>
          </p:cNvSpPr>
          <p:nvPr>
            <p:ph type="sldNum" sz="quarter" idx="4"/>
          </p:nvPr>
        </p:nvSpPr>
        <p:spPr/>
        <p:txBody>
          <a:bodyPr/>
          <a:lstStyle/>
          <a:p>
            <a:fld id="{29EDB919-4B6B-41F3-BAB2-95D878DC565D}" type="slidenum">
              <a:rPr lang="en-US" smtClean="0"/>
              <a:pPr/>
              <a:t>24</a:t>
            </a:fld>
            <a:endParaRPr lang="en-US"/>
          </a:p>
        </p:txBody>
      </p:sp>
    </p:spTree>
    <p:extLst>
      <p:ext uri="{BB962C8B-B14F-4D97-AF65-F5344CB8AC3E}">
        <p14:creationId xmlns:p14="http://schemas.microsoft.com/office/powerpoint/2010/main" val="3724403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990600"/>
            <a:ext cx="7772400" cy="723900"/>
          </a:xfrm>
        </p:spPr>
        <p:txBody>
          <a:bodyPr/>
          <a:lstStyle/>
          <a:p>
            <a:r>
              <a:rPr lang="en-US" altLang="en-US" sz="3200" smtClean="0"/>
              <a:t>Second Alternative Explanation of Aliasing</a:t>
            </a:r>
          </a:p>
        </p:txBody>
      </p:sp>
      <p:sp>
        <p:nvSpPr>
          <p:cNvPr id="28675" name="Rectangle 3"/>
          <p:cNvSpPr>
            <a:spLocks noGrp="1" noChangeArrowheads="1"/>
          </p:cNvSpPr>
          <p:nvPr>
            <p:ph type="body" idx="4294967295"/>
          </p:nvPr>
        </p:nvSpPr>
        <p:spPr>
          <a:xfrm>
            <a:off x="838200" y="1752600"/>
            <a:ext cx="7543800" cy="2362200"/>
          </a:xfrm>
          <a:noFill/>
        </p:spPr>
        <p:txBody>
          <a:bodyPr lIns="92075" tIns="46038" rIns="92075" bIns="46038"/>
          <a:lstStyle/>
          <a:p>
            <a:pPr marL="0" indent="0">
              <a:spcAft>
                <a:spcPct val="20000"/>
              </a:spcAft>
              <a:buSzTx/>
              <a:buFont typeface="Monotype Sorts" pitchFamily="2" charset="2"/>
              <a:buNone/>
            </a:pPr>
            <a:r>
              <a:rPr lang="en-US" altLang="en-US" sz="2400" dirty="0" smtClean="0">
                <a:latin typeface="Times New Roman" pitchFamily="18" charset="0"/>
              </a:rPr>
              <a:t>The aliasing phenomenon can also be described in terms of the convolution property of the Fourier Transform.  In fact, this is the way it is usually explained.</a:t>
            </a:r>
          </a:p>
        </p:txBody>
      </p:sp>
      <p:pic>
        <p:nvPicPr>
          <p:cNvPr id="28676" name="Picture 20" descr="bed-o-nails-frequency-image"/>
          <p:cNvPicPr>
            <a:picLocks noChangeAspect="1" noChangeArrowheads="1"/>
          </p:cNvPicPr>
          <p:nvPr/>
        </p:nvPicPr>
        <p:blipFill>
          <a:blip r:embed="rId2">
            <a:extLst>
              <a:ext uri="{28A0092B-C50C-407E-A947-70E740481C1C}">
                <a14:useLocalDpi xmlns:a14="http://schemas.microsoft.com/office/drawing/2010/main" val="0"/>
              </a:ext>
            </a:extLst>
          </a:blip>
          <a:srcRect t="24414" r="7324" b="9766"/>
          <a:stretch>
            <a:fillRect/>
          </a:stretch>
        </p:blipFill>
        <p:spPr bwMode="auto">
          <a:xfrm>
            <a:off x="2254250" y="3276600"/>
            <a:ext cx="4635500" cy="2468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52700" y="1181100"/>
            <a:ext cx="4038600" cy="723900"/>
          </a:xfrm>
        </p:spPr>
        <p:txBody>
          <a:bodyPr/>
          <a:lstStyle/>
          <a:p>
            <a:pPr algn="ctr"/>
            <a:r>
              <a:rPr lang="en-US" altLang="en-US" sz="3200" smtClean="0"/>
              <a:t>The Sampling Function</a:t>
            </a:r>
          </a:p>
        </p:txBody>
      </p:sp>
      <p:pic>
        <p:nvPicPr>
          <p:cNvPr id="29699" name="Picture 3" descr="bed-o-nails-space"/>
          <p:cNvPicPr>
            <a:picLocks noChangeAspect="1" noChangeArrowheads="1"/>
          </p:cNvPicPr>
          <p:nvPr/>
        </p:nvPicPr>
        <p:blipFill>
          <a:blip r:embed="rId2">
            <a:extLst>
              <a:ext uri="{28A0092B-C50C-407E-A947-70E740481C1C}">
                <a14:useLocalDpi xmlns:a14="http://schemas.microsoft.com/office/drawing/2010/main" val="0"/>
              </a:ext>
            </a:extLst>
          </a:blip>
          <a:srcRect t="4883" b="9766"/>
          <a:stretch>
            <a:fillRect/>
          </a:stretch>
        </p:blipFill>
        <p:spPr bwMode="auto">
          <a:xfrm>
            <a:off x="1676400" y="1981200"/>
            <a:ext cx="6243638" cy="3997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0" name="Text Box 4"/>
          <p:cNvSpPr txBox="1">
            <a:spLocks noChangeArrowheads="1"/>
          </p:cNvSpPr>
          <p:nvPr/>
        </p:nvSpPr>
        <p:spPr bwMode="auto">
          <a:xfrm>
            <a:off x="533400" y="2209800"/>
            <a:ext cx="1997075" cy="1616075"/>
          </a:xfrm>
          <a:prstGeom prst="rect">
            <a:avLst/>
          </a:prstGeom>
          <a:solidFill>
            <a:srgbClr val="FFFF99"/>
          </a:solidFill>
          <a:ln>
            <a:noFill/>
          </a:ln>
          <a:effectLst>
            <a:outerShdw blurRad="63500" dist="107763" dir="2700000" algn="ctr" rotWithShape="0">
              <a:schemeClr val="tx1">
                <a:alpha val="26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The sampling function is a set of impulses evenly spaced on a grid.</a:t>
            </a:r>
          </a:p>
        </p:txBody>
      </p:sp>
      <p:sp>
        <p:nvSpPr>
          <p:cNvPr id="29701" name="Text Box 5"/>
          <p:cNvSpPr txBox="1">
            <a:spLocks noChangeArrowheads="1"/>
          </p:cNvSpPr>
          <p:nvPr/>
        </p:nvSpPr>
        <p:spPr bwMode="auto">
          <a:xfrm>
            <a:off x="8153400" y="5791200"/>
            <a:ext cx="4730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latin typeface="Comic Sans MS" pitchFamily="66" charset="0"/>
                <a:hlinkClick r:id="rId3" action="ppaction://hlinksldjump"/>
              </a:rPr>
              <a:t>27</a:t>
            </a:r>
            <a:endParaRPr lang="en-US" altLang="en-US" sz="1800">
              <a:latin typeface="Comic Sans MS" pitchFamily="66" charset="0"/>
            </a:endParaRP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bed-o-nails-space-image"/>
          <p:cNvPicPr>
            <a:picLocks noChangeAspect="1" noChangeArrowheads="1"/>
          </p:cNvPicPr>
          <p:nvPr/>
        </p:nvPicPr>
        <p:blipFill>
          <a:blip r:embed="rId3">
            <a:extLst>
              <a:ext uri="{28A0092B-C50C-407E-A947-70E740481C1C}">
                <a14:useLocalDpi xmlns:a14="http://schemas.microsoft.com/office/drawing/2010/main" val="0"/>
              </a:ext>
            </a:extLst>
          </a:blip>
          <a:srcRect t="4883" b="9766"/>
          <a:stretch>
            <a:fillRect/>
          </a:stretch>
        </p:blipFill>
        <p:spPr bwMode="auto">
          <a:xfrm>
            <a:off x="2138363" y="1981200"/>
            <a:ext cx="6243637" cy="3997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3" name="Rectangle 2"/>
          <p:cNvSpPr>
            <a:spLocks noGrp="1" noChangeArrowheads="1"/>
          </p:cNvSpPr>
          <p:nvPr>
            <p:ph type="title"/>
          </p:nvPr>
        </p:nvSpPr>
        <p:spPr>
          <a:xfrm>
            <a:off x="685800" y="1143000"/>
            <a:ext cx="7772400" cy="723900"/>
          </a:xfrm>
        </p:spPr>
        <p:txBody>
          <a:bodyPr/>
          <a:lstStyle/>
          <a:p>
            <a:pPr algn="ctr"/>
            <a:r>
              <a:rPr lang="en-US" altLang="en-US" sz="3200" smtClean="0"/>
              <a:t>The Sampling of an Image</a:t>
            </a:r>
          </a:p>
        </p:txBody>
      </p:sp>
      <p:grpSp>
        <p:nvGrpSpPr>
          <p:cNvPr id="2" name="Group 1"/>
          <p:cNvGrpSpPr/>
          <p:nvPr/>
        </p:nvGrpSpPr>
        <p:grpSpPr>
          <a:xfrm>
            <a:off x="533400" y="2057400"/>
            <a:ext cx="2743200" cy="1600200"/>
            <a:chOff x="533400" y="2057400"/>
            <a:chExt cx="2743200" cy="1600200"/>
          </a:xfrm>
        </p:grpSpPr>
        <p:sp>
          <p:nvSpPr>
            <p:cNvPr id="30728" name="Text Box 4"/>
            <p:cNvSpPr txBox="1">
              <a:spLocks noChangeArrowheads="1"/>
            </p:cNvSpPr>
            <p:nvPr/>
          </p:nvSpPr>
          <p:spPr bwMode="auto">
            <a:xfrm>
              <a:off x="533400" y="2057400"/>
              <a:ext cx="2743200" cy="1600200"/>
            </a:xfrm>
            <a:prstGeom prst="rect">
              <a:avLst/>
            </a:prstGeom>
            <a:solidFill>
              <a:srgbClr val="FFFF99"/>
            </a:solidFill>
            <a:ln>
              <a:noFill/>
            </a:ln>
            <a:effectLst>
              <a:outerShdw blurRad="63500" dist="107763" dir="2700000" algn="ctr" rotWithShape="0">
                <a:schemeClr val="tx1">
                  <a:alpha val="26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An image is sampled by multiplying it by the sampling function</a:t>
              </a:r>
            </a:p>
          </p:txBody>
        </p:sp>
        <p:graphicFrame>
          <p:nvGraphicFramePr>
            <p:cNvPr id="30729" name="Object 6"/>
            <p:cNvGraphicFramePr>
              <a:graphicFrameLocks noChangeAspect="1"/>
            </p:cNvGraphicFramePr>
            <p:nvPr/>
          </p:nvGraphicFramePr>
          <p:xfrm>
            <a:off x="981075" y="3149600"/>
            <a:ext cx="1847850" cy="342900"/>
          </p:xfrm>
          <a:graphic>
            <a:graphicData uri="http://schemas.openxmlformats.org/presentationml/2006/ole">
              <mc:AlternateContent xmlns:mc="http://schemas.openxmlformats.org/markup-compatibility/2006">
                <mc:Choice xmlns:v="urn:schemas-microsoft-com:vml" Requires="v">
                  <p:oleObj spid="_x0000_s30760" name="Equation" r:id="rId4" imgW="1231366" imgH="228501" progId="Equation.DSMT4">
                    <p:embed/>
                  </p:oleObj>
                </mc:Choice>
                <mc:Fallback>
                  <p:oleObj name="Equation" r:id="rId4" imgW="1231366" imgH="228501"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3149600"/>
                          <a:ext cx="18478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 name="Date Placeholder 6"/>
          <p:cNvSpPr>
            <a:spLocks noGrp="1"/>
          </p:cNvSpPr>
          <p:nvPr>
            <p:ph type="dt" sz="half" idx="2"/>
          </p:nvPr>
        </p:nvSpPr>
        <p:spPr/>
        <p:txBody>
          <a:bodyPr/>
          <a:lstStyle/>
          <a:p>
            <a:r>
              <a:rPr lang="en-US" smtClean="0"/>
              <a:t>3 November 2016</a:t>
            </a:r>
            <a:endParaRPr lang="en-US" dirty="0"/>
          </a:p>
        </p:txBody>
      </p:sp>
      <p:sp>
        <p:nvSpPr>
          <p:cNvPr id="11" name="Footer Placeholder 10"/>
          <p:cNvSpPr>
            <a:spLocks noGrp="1"/>
          </p:cNvSpPr>
          <p:nvPr>
            <p:ph type="ftr" sz="quarter" idx="3"/>
          </p:nvPr>
        </p:nvSpPr>
        <p:spPr/>
        <p:txBody>
          <a:bodyPr/>
          <a:lstStyle/>
          <a:p>
            <a:r>
              <a:rPr lang="en-US" smtClean="0"/>
              <a:t>1999-2016 by Richard Alan Peters II</a:t>
            </a:r>
            <a:endParaRPr lang="en-US"/>
          </a:p>
        </p:txBody>
      </p:sp>
      <p:sp>
        <p:nvSpPr>
          <p:cNvPr id="13" name="Slide Number Placeholder 12"/>
          <p:cNvSpPr>
            <a:spLocks noGrp="1"/>
          </p:cNvSpPr>
          <p:nvPr>
            <p:ph type="sldNum" sz="quarter" idx="4"/>
          </p:nvPr>
        </p:nvSpPr>
        <p:spPr/>
        <p:txBody>
          <a:bodyPr/>
          <a:lstStyle/>
          <a:p>
            <a:fld id="{29EDB919-4B6B-41F3-BAB2-95D878DC565D}"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a:xfrm>
            <a:off x="1295400" y="1181100"/>
            <a:ext cx="6553200" cy="723900"/>
          </a:xfrm>
        </p:spPr>
        <p:txBody>
          <a:bodyPr/>
          <a:lstStyle/>
          <a:p>
            <a:pPr algn="ctr"/>
            <a:r>
              <a:rPr lang="en-US" altLang="en-US" sz="3200" smtClean="0"/>
              <a:t>Image Sampling in the Spatial Domain</a:t>
            </a:r>
          </a:p>
        </p:txBody>
      </p:sp>
      <p:grpSp>
        <p:nvGrpSpPr>
          <p:cNvPr id="31747" name="Group 10"/>
          <p:cNvGrpSpPr>
            <a:grpSpLocks/>
          </p:cNvGrpSpPr>
          <p:nvPr/>
        </p:nvGrpSpPr>
        <p:grpSpPr bwMode="auto">
          <a:xfrm>
            <a:off x="457200" y="2057400"/>
            <a:ext cx="6203950" cy="3957638"/>
            <a:chOff x="1392" y="1203"/>
            <a:chExt cx="3908" cy="2493"/>
          </a:xfrm>
        </p:grpSpPr>
        <p:pic>
          <p:nvPicPr>
            <p:cNvPr id="31752" name="Picture 8" descr="bed-o-nails-space-sampled-1"/>
            <p:cNvPicPr>
              <a:picLocks noChangeAspect="1" noChangeArrowheads="1"/>
            </p:cNvPicPr>
            <p:nvPr/>
          </p:nvPicPr>
          <p:blipFill>
            <a:blip r:embed="rId3">
              <a:extLst>
                <a:ext uri="{28A0092B-C50C-407E-A947-70E740481C1C}">
                  <a14:useLocalDpi xmlns:a14="http://schemas.microsoft.com/office/drawing/2010/main" val="0"/>
                </a:ext>
              </a:extLst>
            </a:blip>
            <a:srcRect l="11719" t="14648" r="8789" b="21973"/>
            <a:stretch>
              <a:fillRect/>
            </a:stretch>
          </p:blipFill>
          <p:spPr bwMode="auto">
            <a:xfrm>
              <a:off x="1392" y="1203"/>
              <a:ext cx="3908" cy="24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1753" name="Object 9"/>
            <p:cNvGraphicFramePr>
              <a:graphicFrameLocks noChangeAspect="1"/>
            </p:cNvGraphicFramePr>
            <p:nvPr>
              <p:extLst>
                <p:ext uri="{D42A27DB-BD31-4B8C-83A1-F6EECF244321}">
                  <p14:modId xmlns:p14="http://schemas.microsoft.com/office/powerpoint/2010/main" val="1185460233"/>
                </p:ext>
              </p:extLst>
            </p:nvPr>
          </p:nvGraphicFramePr>
          <p:xfrm>
            <a:off x="2026" y="1215"/>
            <a:ext cx="2640" cy="430"/>
          </p:xfrm>
          <a:graphic>
            <a:graphicData uri="http://schemas.openxmlformats.org/presentationml/2006/ole">
              <mc:AlternateContent xmlns:mc="http://schemas.openxmlformats.org/markup-compatibility/2006">
                <mc:Choice xmlns:v="urn:schemas-microsoft-com:vml" Requires="v">
                  <p:oleObj spid="_x0000_s31784" name="Equation" r:id="rId4" imgW="3352680" imgH="545760" progId="Equation.DSMT4">
                    <p:embed/>
                  </p:oleObj>
                </mc:Choice>
                <mc:Fallback>
                  <p:oleObj name="Equation" r:id="rId4" imgW="3352680" imgH="545760" progId="Equation.DSMT4">
                    <p:embed/>
                    <p:pic>
                      <p:nvPicPr>
                        <p:cNvPr id="0" name="Object 9"/>
                        <p:cNvPicPr>
                          <a:picLocks noChangeAspect="1" noChangeArrowheads="1"/>
                        </p:cNvPicPr>
                        <p:nvPr/>
                      </p:nvPicPr>
                      <p:blipFill>
                        <a:blip r:embed="rId5"/>
                        <a:srcRect/>
                        <a:stretch>
                          <a:fillRect/>
                        </a:stretch>
                      </p:blipFill>
                      <p:spPr bwMode="auto">
                        <a:xfrm>
                          <a:off x="2026" y="1215"/>
                          <a:ext cx="2640" cy="43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48" name="Text Box 5"/>
          <p:cNvSpPr txBox="1">
            <a:spLocks noChangeArrowheads="1"/>
          </p:cNvSpPr>
          <p:nvPr/>
        </p:nvSpPr>
        <p:spPr bwMode="auto">
          <a:xfrm>
            <a:off x="5867400" y="2895600"/>
            <a:ext cx="2743200" cy="1600200"/>
          </a:xfrm>
          <a:prstGeom prst="rect">
            <a:avLst/>
          </a:prstGeom>
          <a:solidFill>
            <a:srgbClr val="FFFF99"/>
          </a:solidFill>
          <a:ln>
            <a:noFill/>
          </a:ln>
          <a:effectLst>
            <a:outerShdw blurRad="63500" dist="107763"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This results in an image whose pixels have the values of the original image at the impulse locations.</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257300"/>
            <a:ext cx="8153400" cy="723900"/>
          </a:xfrm>
        </p:spPr>
        <p:txBody>
          <a:bodyPr/>
          <a:lstStyle/>
          <a:p>
            <a:r>
              <a:rPr lang="en-US" altLang="en-US" sz="3200" smtClean="0"/>
              <a:t>Convolution Property of the Fourier Transform</a:t>
            </a:r>
          </a:p>
        </p:txBody>
      </p:sp>
      <p:sp>
        <p:nvSpPr>
          <p:cNvPr id="32771" name="Text Box 4"/>
          <p:cNvSpPr txBox="1">
            <a:spLocks noChangeArrowheads="1"/>
          </p:cNvSpPr>
          <p:nvPr/>
        </p:nvSpPr>
        <p:spPr bwMode="auto">
          <a:xfrm>
            <a:off x="4724400" y="2553831"/>
            <a:ext cx="4038600" cy="2246769"/>
          </a:xfrm>
          <a:prstGeom prst="rect">
            <a:avLst/>
          </a:prstGeom>
          <a:solidFill>
            <a:srgbClr val="FFFF99"/>
          </a:solidFill>
          <a:ln>
            <a:noFill/>
          </a:ln>
          <a:effectLst>
            <a:outerShdw blurRad="63500" dist="107763" dir="8100000" algn="ctr" rotWithShape="0">
              <a:schemeClr val="tx1">
                <a:alpha val="24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The Fourier Transform of a product equals the convolution of the Fourier Transforms.  Similarly, the Fourier Transform of a convolution is the product of the Fourier Transforms</a:t>
            </a:r>
          </a:p>
        </p:txBody>
      </p:sp>
      <p:graphicFrame>
        <p:nvGraphicFramePr>
          <p:cNvPr id="32772" name="Object 3"/>
          <p:cNvGraphicFramePr>
            <a:graphicFrameLocks noChangeAspect="1"/>
          </p:cNvGraphicFramePr>
          <p:nvPr>
            <p:extLst>
              <p:ext uri="{D42A27DB-BD31-4B8C-83A1-F6EECF244321}">
                <p14:modId xmlns:p14="http://schemas.microsoft.com/office/powerpoint/2010/main" val="2605735514"/>
              </p:ext>
            </p:extLst>
          </p:nvPr>
        </p:nvGraphicFramePr>
        <p:xfrm>
          <a:off x="563563" y="2300288"/>
          <a:ext cx="4008437" cy="2943225"/>
        </p:xfrm>
        <a:graphic>
          <a:graphicData uri="http://schemas.openxmlformats.org/presentationml/2006/ole">
            <mc:AlternateContent xmlns:mc="http://schemas.openxmlformats.org/markup-compatibility/2006">
              <mc:Choice xmlns:v="urn:schemas-microsoft-com:vml" Requires="v">
                <p:oleObj spid="_x0000_s32806" name="Equation" r:id="rId4" imgW="2527200" imgH="1854000" progId="Equation.DSMT4">
                  <p:embed/>
                </p:oleObj>
              </mc:Choice>
              <mc:Fallback>
                <p:oleObj name="Equation" r:id="rId4" imgW="2527200" imgH="1854000" progId="Equation.DSMT4">
                  <p:embed/>
                  <p:pic>
                    <p:nvPicPr>
                      <p:cNvPr id="0" name="Object 3"/>
                      <p:cNvPicPr>
                        <a:picLocks noChangeAspect="1" noChangeArrowheads="1"/>
                      </p:cNvPicPr>
                      <p:nvPr/>
                    </p:nvPicPr>
                    <p:blipFill>
                      <a:blip r:embed="rId5"/>
                      <a:srcRect/>
                      <a:stretch>
                        <a:fillRect/>
                      </a:stretch>
                    </p:blipFill>
                    <p:spPr bwMode="auto">
                      <a:xfrm>
                        <a:off x="563563" y="2300288"/>
                        <a:ext cx="4008437" cy="294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8"/>
          <p:cNvSpPr txBox="1">
            <a:spLocks noChangeArrowheads="1"/>
          </p:cNvSpPr>
          <p:nvPr/>
        </p:nvSpPr>
        <p:spPr bwMode="auto">
          <a:xfrm>
            <a:off x="5181600" y="1676400"/>
            <a:ext cx="3460750" cy="366713"/>
          </a:xfrm>
          <a:prstGeom prst="rect">
            <a:avLst/>
          </a:prstGeom>
          <a:solidFill>
            <a:srgbClr val="CCFFCC"/>
          </a:solidFill>
          <a:ln>
            <a:noFill/>
          </a:ln>
          <a:effectLst>
            <a:outerShdw blurRad="63500"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latin typeface="Courier New" pitchFamily="49" charset="0"/>
              </a:rPr>
              <a:t>&gt;&gt; J = I(1:2:R,1:2:C,:);</a:t>
            </a:r>
          </a:p>
        </p:txBody>
      </p:sp>
      <p:pic>
        <p:nvPicPr>
          <p:cNvPr id="9219" name="Picture 16" descr="csx1117-1-2-IDS-NN-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660650"/>
            <a:ext cx="1711325" cy="22860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p:cNvSpPr>
            <a:spLocks noGrp="1" noChangeArrowheads="1"/>
          </p:cNvSpPr>
          <p:nvPr>
            <p:ph type="title"/>
          </p:nvPr>
        </p:nvSpPr>
        <p:spPr>
          <a:xfrm>
            <a:off x="457200" y="914400"/>
            <a:ext cx="8077200" cy="723900"/>
          </a:xfrm>
          <a:noFill/>
        </p:spPr>
        <p:txBody>
          <a:bodyPr lIns="92075" tIns="46038" rIns="92075" bIns="46038"/>
          <a:lstStyle/>
          <a:p>
            <a:r>
              <a:rPr lang="en-US" altLang="en-US" sz="3200" smtClean="0"/>
              <a:t>Downsampling (Decimation)</a:t>
            </a:r>
          </a:p>
        </p:txBody>
      </p:sp>
      <p:sp>
        <p:nvSpPr>
          <p:cNvPr id="9221" name="Line 9"/>
          <p:cNvSpPr>
            <a:spLocks noChangeShapeType="1"/>
          </p:cNvSpPr>
          <p:nvPr/>
        </p:nvSpPr>
        <p:spPr bwMode="auto">
          <a:xfrm>
            <a:off x="3695700" y="1684338"/>
            <a:ext cx="4076700" cy="9826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2" name="Line 11"/>
          <p:cNvSpPr>
            <a:spLocks noChangeShapeType="1"/>
          </p:cNvSpPr>
          <p:nvPr/>
        </p:nvSpPr>
        <p:spPr bwMode="auto">
          <a:xfrm flipV="1">
            <a:off x="3733800" y="4953000"/>
            <a:ext cx="4038600" cy="9382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3" name="Line 8"/>
          <p:cNvSpPr>
            <a:spLocks noChangeShapeType="1"/>
          </p:cNvSpPr>
          <p:nvPr/>
        </p:nvSpPr>
        <p:spPr bwMode="auto">
          <a:xfrm>
            <a:off x="533400" y="1676400"/>
            <a:ext cx="5562600" cy="9906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4" name="Line 10"/>
          <p:cNvSpPr>
            <a:spLocks noChangeShapeType="1"/>
          </p:cNvSpPr>
          <p:nvPr/>
        </p:nvSpPr>
        <p:spPr bwMode="auto">
          <a:xfrm flipV="1">
            <a:off x="547688" y="4929188"/>
            <a:ext cx="5532437" cy="9620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225" name="Picture 15"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3175000" cy="42418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20"/>
          <p:cNvSpPr txBox="1">
            <a:spLocks noChangeArrowheads="1"/>
          </p:cNvSpPr>
          <p:nvPr/>
        </p:nvSpPr>
        <p:spPr bwMode="auto">
          <a:xfrm>
            <a:off x="4419600" y="5715000"/>
            <a:ext cx="4267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E.g.: every 2</a:t>
            </a:r>
            <a:r>
              <a:rPr lang="en-US" altLang="en-US" baseline="30000"/>
              <a:t>nd</a:t>
            </a:r>
            <a:r>
              <a:rPr lang="en-US" altLang="en-US"/>
              <a:t> pixel in every 2</a:t>
            </a:r>
            <a:r>
              <a:rPr lang="en-US" altLang="en-US" baseline="30000"/>
              <a:t>nd</a:t>
            </a:r>
            <a:r>
              <a:rPr lang="en-US" altLang="en-US"/>
              <a:t> row</a:t>
            </a:r>
          </a:p>
        </p:txBody>
      </p:sp>
      <p:sp>
        <p:nvSpPr>
          <p:cNvPr id="9227" name="Text Box 21"/>
          <p:cNvSpPr txBox="1">
            <a:spLocks noChangeArrowheads="1"/>
          </p:cNvSpPr>
          <p:nvPr/>
        </p:nvSpPr>
        <p:spPr bwMode="auto">
          <a:xfrm>
            <a:off x="1220788" y="288925"/>
            <a:ext cx="30464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This is a bad way to do it.</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bed-o-nails-frequency"/>
          <p:cNvPicPr>
            <a:picLocks noChangeAspect="1" noChangeArrowheads="1"/>
          </p:cNvPicPr>
          <p:nvPr/>
        </p:nvPicPr>
        <p:blipFill>
          <a:blip r:embed="rId2">
            <a:extLst>
              <a:ext uri="{28A0092B-C50C-407E-A947-70E740481C1C}">
                <a14:useLocalDpi xmlns:a14="http://schemas.microsoft.com/office/drawing/2010/main" val="0"/>
              </a:ext>
            </a:extLst>
          </a:blip>
          <a:srcRect t="4883" b="9766"/>
          <a:stretch>
            <a:fillRect/>
          </a:stretch>
        </p:blipFill>
        <p:spPr bwMode="auto">
          <a:xfrm>
            <a:off x="2443163" y="2022475"/>
            <a:ext cx="6243637" cy="3997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5" name="Rectangle 3"/>
          <p:cNvSpPr>
            <a:spLocks noGrp="1" noChangeArrowheads="1"/>
          </p:cNvSpPr>
          <p:nvPr>
            <p:ph type="title"/>
          </p:nvPr>
        </p:nvSpPr>
        <p:spPr>
          <a:xfrm>
            <a:off x="457200" y="1181100"/>
            <a:ext cx="8191500" cy="723900"/>
          </a:xfrm>
        </p:spPr>
        <p:txBody>
          <a:bodyPr/>
          <a:lstStyle/>
          <a:p>
            <a:r>
              <a:rPr lang="en-US" altLang="en-US" sz="3200" smtClean="0"/>
              <a:t>The Fourier Transform of the Sampling Function</a:t>
            </a:r>
          </a:p>
        </p:txBody>
      </p:sp>
      <p:sp>
        <p:nvSpPr>
          <p:cNvPr id="33796" name="Text Box 4"/>
          <p:cNvSpPr txBox="1">
            <a:spLocks noChangeArrowheads="1"/>
          </p:cNvSpPr>
          <p:nvPr/>
        </p:nvSpPr>
        <p:spPr bwMode="auto">
          <a:xfrm>
            <a:off x="533400" y="2057400"/>
            <a:ext cx="2590800" cy="1981200"/>
          </a:xfrm>
          <a:prstGeom prst="rect">
            <a:avLst/>
          </a:prstGeom>
          <a:solidFill>
            <a:srgbClr val="FFFF99"/>
          </a:solidFill>
          <a:ln>
            <a:noFill/>
          </a:ln>
          <a:effectLst>
            <a:outerShdw blurRad="63500" dist="107763" dir="2700000" algn="ctr" rotWithShape="0">
              <a:schemeClr val="tx1">
                <a:alpha val="24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The Fourier Transform of the sampling function is another sampling function but with impulses </a:t>
            </a:r>
            <a:r>
              <a:rPr lang="en-US" altLang="en-US" i="1" dirty="0">
                <a:latin typeface="Times New Roman" pitchFamily="18" charset="0"/>
              </a:rPr>
              <a:t>1</a:t>
            </a:r>
            <a:r>
              <a:rPr lang="en-US" altLang="en-US" dirty="0">
                <a:latin typeface="Times New Roman" pitchFamily="18" charset="0"/>
              </a:rPr>
              <a:t>/</a:t>
            </a:r>
            <a:r>
              <a:rPr lang="en-US" altLang="en-US" i="1" dirty="0">
                <a:latin typeface="Times New Roman" pitchFamily="18" charset="0"/>
              </a:rPr>
              <a:t>N</a:t>
            </a:r>
            <a:r>
              <a:rPr lang="en-US" altLang="en-US" dirty="0">
                <a:latin typeface="Comic Sans MS" pitchFamily="66" charset="0"/>
              </a:rPr>
              <a:t> apart.</a:t>
            </a:r>
          </a:p>
        </p:txBody>
      </p:sp>
      <p:sp>
        <p:nvSpPr>
          <p:cNvPr id="33797" name="Text Box 6"/>
          <p:cNvSpPr txBox="1">
            <a:spLocks noChangeArrowheads="1"/>
          </p:cNvSpPr>
          <p:nvPr/>
        </p:nvSpPr>
        <p:spPr bwMode="auto">
          <a:xfrm>
            <a:off x="533400" y="5638800"/>
            <a:ext cx="141763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latin typeface="Comic Sans MS" pitchFamily="66" charset="0"/>
                <a:hlinkClick r:id="rId3" action="ppaction://hlinksldjump"/>
              </a:rPr>
              <a:t>Cf. slide 23</a:t>
            </a:r>
            <a:endParaRPr lang="en-US" altLang="en-US" sz="1800">
              <a:latin typeface="Comic Sans MS" pitchFamily="66" charset="0"/>
            </a:endParaRP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3400" y="990600"/>
            <a:ext cx="7772400" cy="723900"/>
          </a:xfrm>
        </p:spPr>
        <p:txBody>
          <a:bodyPr/>
          <a:lstStyle/>
          <a:p>
            <a:r>
              <a:rPr lang="en-US" altLang="en-US" smtClean="0"/>
              <a:t>Convolution by an Impulse</a:t>
            </a:r>
          </a:p>
        </p:txBody>
      </p:sp>
      <p:graphicFrame>
        <p:nvGraphicFramePr>
          <p:cNvPr id="34819" name="Object 3"/>
          <p:cNvGraphicFramePr>
            <a:graphicFrameLocks noChangeAspect="1"/>
          </p:cNvGraphicFramePr>
          <p:nvPr>
            <p:extLst>
              <p:ext uri="{D42A27DB-BD31-4B8C-83A1-F6EECF244321}">
                <p14:modId xmlns:p14="http://schemas.microsoft.com/office/powerpoint/2010/main" val="28973296"/>
              </p:ext>
            </p:extLst>
          </p:nvPr>
        </p:nvGraphicFramePr>
        <p:xfrm>
          <a:off x="1998663" y="5429250"/>
          <a:ext cx="5146675" cy="534988"/>
        </p:xfrm>
        <a:graphic>
          <a:graphicData uri="http://schemas.openxmlformats.org/presentationml/2006/ole">
            <mc:AlternateContent xmlns:mc="http://schemas.openxmlformats.org/markup-compatibility/2006">
              <mc:Choice xmlns:v="urn:schemas-microsoft-com:vml" Requires="v">
                <p:oleObj spid="_x0000_s34881" name="Equation" r:id="rId3" imgW="2565360" imgH="266400" progId="Equation.DSMT4">
                  <p:embed/>
                </p:oleObj>
              </mc:Choice>
              <mc:Fallback>
                <p:oleObj name="Equation" r:id="rId3" imgW="2565360" imgH="266400" progId="Equation.DSMT4">
                  <p:embed/>
                  <p:pic>
                    <p:nvPicPr>
                      <p:cNvPr id="0" name="Object 3"/>
                      <p:cNvPicPr>
                        <a:picLocks noChangeAspect="1" noChangeArrowheads="1"/>
                      </p:cNvPicPr>
                      <p:nvPr/>
                    </p:nvPicPr>
                    <p:blipFill>
                      <a:blip r:embed="rId4"/>
                      <a:srcRect/>
                      <a:stretch>
                        <a:fillRect/>
                      </a:stretch>
                    </p:blipFill>
                    <p:spPr bwMode="auto">
                      <a:xfrm>
                        <a:off x="1998663" y="5429250"/>
                        <a:ext cx="5146675"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0" name="Object 4"/>
          <p:cNvGraphicFramePr>
            <a:graphicFrameLocks noChangeAspect="1"/>
          </p:cNvGraphicFramePr>
          <p:nvPr>
            <p:extLst>
              <p:ext uri="{D42A27DB-BD31-4B8C-83A1-F6EECF244321}">
                <p14:modId xmlns:p14="http://schemas.microsoft.com/office/powerpoint/2010/main" val="1827068769"/>
              </p:ext>
            </p:extLst>
          </p:nvPr>
        </p:nvGraphicFramePr>
        <p:xfrm>
          <a:off x="2024063" y="3095625"/>
          <a:ext cx="5095875" cy="938213"/>
        </p:xfrm>
        <a:graphic>
          <a:graphicData uri="http://schemas.openxmlformats.org/presentationml/2006/ole">
            <mc:AlternateContent xmlns:mc="http://schemas.openxmlformats.org/markup-compatibility/2006">
              <mc:Choice xmlns:v="urn:schemas-microsoft-com:vml" Requires="v">
                <p:oleObj spid="_x0000_s34882" name="Equation" r:id="rId5" imgW="2552400" imgH="469800" progId="Equation.DSMT4">
                  <p:embed/>
                </p:oleObj>
              </mc:Choice>
              <mc:Fallback>
                <p:oleObj name="Equation" r:id="rId5" imgW="2552400" imgH="469800" progId="Equation.DSMT4">
                  <p:embed/>
                  <p:pic>
                    <p:nvPicPr>
                      <p:cNvPr id="0" name="Object 4"/>
                      <p:cNvPicPr>
                        <a:picLocks noChangeAspect="1" noChangeArrowheads="1"/>
                      </p:cNvPicPr>
                      <p:nvPr/>
                    </p:nvPicPr>
                    <p:blipFill>
                      <a:blip r:embed="rId6"/>
                      <a:srcRect/>
                      <a:stretch>
                        <a:fillRect/>
                      </a:stretch>
                    </p:blipFill>
                    <p:spPr bwMode="auto">
                      <a:xfrm>
                        <a:off x="2024063" y="3095625"/>
                        <a:ext cx="50958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1" name="Text Box 5"/>
          <p:cNvSpPr txBox="1">
            <a:spLocks noChangeArrowheads="1"/>
          </p:cNvSpPr>
          <p:nvPr/>
        </p:nvSpPr>
        <p:spPr bwMode="auto">
          <a:xfrm>
            <a:off x="990600" y="1828800"/>
            <a:ext cx="6705600" cy="1200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2400"/>
              <a:t>An </a:t>
            </a:r>
            <a:r>
              <a:rPr lang="en-US" altLang="en-US" sz="2400" i="1"/>
              <a:t>impulse</a:t>
            </a:r>
            <a:r>
              <a:rPr lang="en-US" altLang="en-US" sz="2400"/>
              <a:t> is a digital image, that has a single pixel with value </a:t>
            </a:r>
            <a:r>
              <a:rPr lang="en-US" altLang="en-US" sz="2400">
                <a:latin typeface="Times New Roman" pitchFamily="18" charset="0"/>
              </a:rPr>
              <a:t>1; </a:t>
            </a:r>
            <a:r>
              <a:rPr lang="en-US" altLang="en-US" sz="2400"/>
              <a:t>all others have value zero</a:t>
            </a:r>
            <a:r>
              <a:rPr lang="en-US" altLang="en-US" sz="2400">
                <a:latin typeface="Times New Roman" pitchFamily="18" charset="0"/>
              </a:rPr>
              <a:t>. </a:t>
            </a:r>
            <a:r>
              <a:rPr lang="en-US" altLang="en-US" sz="2400"/>
              <a:t>An impulse at location </a:t>
            </a:r>
            <a:r>
              <a:rPr lang="en-US" altLang="en-US" sz="2400">
                <a:latin typeface="Times New Roman" pitchFamily="18" charset="0"/>
              </a:rPr>
              <a:t>(</a:t>
            </a:r>
            <a:r>
              <a:rPr lang="en-US" altLang="en-US" sz="2400">
                <a:latin typeface="Euclid Symbol" pitchFamily="18" charset="2"/>
              </a:rPr>
              <a:t>r</a:t>
            </a:r>
            <a:r>
              <a:rPr lang="en-US" altLang="en-US" sz="2400">
                <a:latin typeface="Times New Roman" pitchFamily="18" charset="0"/>
              </a:rPr>
              <a:t>, </a:t>
            </a:r>
            <a:r>
              <a:rPr lang="en-US" altLang="en-US" sz="2400">
                <a:latin typeface="Euclid Symbol" pitchFamily="18" charset="2"/>
              </a:rPr>
              <a:t>c</a:t>
            </a:r>
            <a:r>
              <a:rPr lang="en-US" altLang="en-US" sz="2400">
                <a:latin typeface="Times New Roman" pitchFamily="18" charset="0"/>
              </a:rPr>
              <a:t>)</a:t>
            </a:r>
            <a:r>
              <a:rPr lang="en-US" altLang="en-US" sz="2400"/>
              <a:t> is represented by:</a:t>
            </a:r>
          </a:p>
        </p:txBody>
      </p:sp>
      <p:sp>
        <p:nvSpPr>
          <p:cNvPr id="34822" name="Text Box 6"/>
          <p:cNvSpPr txBox="1">
            <a:spLocks noChangeArrowheads="1"/>
          </p:cNvSpPr>
          <p:nvPr/>
        </p:nvSpPr>
        <p:spPr bwMode="auto">
          <a:xfrm>
            <a:off x="1066800" y="4111625"/>
            <a:ext cx="7391400" cy="1200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2400"/>
              <a:t>If an image is convolved with an impulse at location </a:t>
            </a:r>
            <a:r>
              <a:rPr lang="en-US" altLang="en-US" sz="2400">
                <a:latin typeface="Times New Roman" pitchFamily="18" charset="0"/>
              </a:rPr>
              <a:t>(</a:t>
            </a:r>
            <a:r>
              <a:rPr lang="en-US" altLang="en-US" sz="2400">
                <a:latin typeface="Euclid Symbol" pitchFamily="18" charset="2"/>
              </a:rPr>
              <a:t>r</a:t>
            </a:r>
            <a:r>
              <a:rPr lang="en-US" altLang="en-US" sz="2400">
                <a:latin typeface="Times New Roman" pitchFamily="18" charset="0"/>
              </a:rPr>
              <a:t>, </a:t>
            </a:r>
            <a:r>
              <a:rPr lang="en-US" altLang="en-US" sz="2400">
                <a:latin typeface="Euclid Symbol" pitchFamily="18" charset="2"/>
              </a:rPr>
              <a:t>c</a:t>
            </a:r>
            <a:r>
              <a:rPr lang="en-US" altLang="en-US" sz="2400">
                <a:latin typeface="Times New Roman" pitchFamily="18" charset="0"/>
              </a:rPr>
              <a:t>)</a:t>
            </a:r>
            <a:r>
              <a:rPr lang="en-US" altLang="en-US" sz="2400"/>
              <a:t>, the image is shifted in location down by </a:t>
            </a:r>
            <a:r>
              <a:rPr lang="en-US" altLang="en-US" sz="2400">
                <a:latin typeface="Euclid Symbol" pitchFamily="18" charset="2"/>
              </a:rPr>
              <a:t>r</a:t>
            </a:r>
            <a:r>
              <a:rPr lang="en-US" altLang="en-US" sz="2400"/>
              <a:t> pixels and to the right by </a:t>
            </a:r>
            <a:r>
              <a:rPr lang="en-US" altLang="en-US" sz="2400">
                <a:latin typeface="Euclid Symbol" pitchFamily="18" charset="2"/>
              </a:rPr>
              <a:t>c</a:t>
            </a:r>
            <a:r>
              <a:rPr lang="en-US" altLang="en-US" sz="2400"/>
              <a:t> pixels.</a:t>
            </a:r>
            <a:endParaRPr lang="en-US" altLang="en-US" sz="2400">
              <a:latin typeface="Times New Roman" pitchFamily="18" charset="0"/>
            </a:endParaRP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descr="convolution_by_delta"/>
          <p:cNvPicPr>
            <a:picLocks noChangeAspect="1" noChangeArrowheads="1"/>
          </p:cNvPicPr>
          <p:nvPr/>
        </p:nvPicPr>
        <p:blipFill>
          <a:blip r:embed="rId2">
            <a:extLst>
              <a:ext uri="{28A0092B-C50C-407E-A947-70E740481C1C}">
                <a14:useLocalDpi xmlns:a14="http://schemas.microsoft.com/office/drawing/2010/main" val="0"/>
              </a:ext>
            </a:extLst>
          </a:blip>
          <a:srcRect t="2747" b="2747"/>
          <a:stretch>
            <a:fillRect/>
          </a:stretch>
        </p:blipFill>
        <p:spPr bwMode="auto">
          <a:xfrm>
            <a:off x="993775" y="1920875"/>
            <a:ext cx="7156450" cy="3144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3" name="Rectangle 2"/>
          <p:cNvSpPr>
            <a:spLocks noGrp="1" noChangeArrowheads="1"/>
          </p:cNvSpPr>
          <p:nvPr>
            <p:ph type="title"/>
          </p:nvPr>
        </p:nvSpPr>
        <p:spPr>
          <a:xfrm>
            <a:off x="685800" y="1143000"/>
            <a:ext cx="7772400" cy="723900"/>
          </a:xfrm>
        </p:spPr>
        <p:txBody>
          <a:bodyPr/>
          <a:lstStyle/>
          <a:p>
            <a:pPr algn="ctr"/>
            <a:r>
              <a:rPr lang="en-US" altLang="en-US" smtClean="0"/>
              <a:t>Convolution by an Impulse</a:t>
            </a:r>
          </a:p>
        </p:txBody>
      </p:sp>
      <p:sp>
        <p:nvSpPr>
          <p:cNvPr id="35844" name="Text Box 4"/>
          <p:cNvSpPr txBox="1">
            <a:spLocks noChangeArrowheads="1"/>
          </p:cNvSpPr>
          <p:nvPr/>
        </p:nvSpPr>
        <p:spPr bwMode="auto">
          <a:xfrm>
            <a:off x="914400" y="5257800"/>
            <a:ext cx="73152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2400">
                <a:latin typeface="Times New Roman" pitchFamily="18" charset="0"/>
              </a:rPr>
              <a:t>The convolution of any function with a delta function translates the function to the location of the impulse.</a:t>
            </a:r>
          </a:p>
        </p:txBody>
      </p:sp>
      <p:sp>
        <p:nvSpPr>
          <p:cNvPr id="9" name="Date Placeholder 8"/>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6" name="Group 18"/>
          <p:cNvGrpSpPr>
            <a:grpSpLocks/>
          </p:cNvGrpSpPr>
          <p:nvPr/>
        </p:nvGrpSpPr>
        <p:grpSpPr bwMode="auto">
          <a:xfrm>
            <a:off x="1828800" y="2022475"/>
            <a:ext cx="6243638" cy="3997325"/>
            <a:chOff x="1152" y="1274"/>
            <a:chExt cx="3933" cy="2518"/>
          </a:xfrm>
        </p:grpSpPr>
        <p:pic>
          <p:nvPicPr>
            <p:cNvPr id="36878" name="Picture 5" descr="bed-o-nails-frequency-image"/>
            <p:cNvPicPr>
              <a:picLocks noChangeAspect="1" noChangeArrowheads="1"/>
            </p:cNvPicPr>
            <p:nvPr/>
          </p:nvPicPr>
          <p:blipFill>
            <a:blip r:embed="rId3">
              <a:extLst>
                <a:ext uri="{28A0092B-C50C-407E-A947-70E740481C1C}">
                  <a14:useLocalDpi xmlns:a14="http://schemas.microsoft.com/office/drawing/2010/main" val="0"/>
                </a:ext>
              </a:extLst>
            </a:blip>
            <a:srcRect t="4883" b="9766"/>
            <a:stretch>
              <a:fillRect/>
            </a:stretch>
          </p:blipFill>
          <p:spPr bwMode="auto">
            <a:xfrm>
              <a:off x="1152" y="1274"/>
              <a:ext cx="3933" cy="25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79" name="Rectangle 8"/>
            <p:cNvSpPr>
              <a:spLocks noChangeArrowheads="1"/>
            </p:cNvSpPr>
            <p:nvPr/>
          </p:nvSpPr>
          <p:spPr bwMode="auto">
            <a:xfrm>
              <a:off x="1920" y="1296"/>
              <a:ext cx="2496" cy="4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grpSp>
      <p:graphicFrame>
        <p:nvGraphicFramePr>
          <p:cNvPr id="36877" name="Object 21"/>
          <p:cNvGraphicFramePr>
            <a:graphicFrameLocks noChangeAspect="1"/>
          </p:cNvGraphicFramePr>
          <p:nvPr>
            <p:extLst>
              <p:ext uri="{D42A27DB-BD31-4B8C-83A1-F6EECF244321}">
                <p14:modId xmlns:p14="http://schemas.microsoft.com/office/powerpoint/2010/main" val="2216256286"/>
              </p:ext>
            </p:extLst>
          </p:nvPr>
        </p:nvGraphicFramePr>
        <p:xfrm>
          <a:off x="3263900" y="2203450"/>
          <a:ext cx="3349625" cy="682625"/>
        </p:xfrm>
        <a:graphic>
          <a:graphicData uri="http://schemas.openxmlformats.org/presentationml/2006/ole">
            <mc:AlternateContent xmlns:mc="http://schemas.openxmlformats.org/markup-compatibility/2006">
              <mc:Choice xmlns:v="urn:schemas-microsoft-com:vml" Requires="v">
                <p:oleObj spid="_x0000_s36968" name="Equation" r:id="rId4" imgW="2679480" imgH="545760" progId="Equation.DSMT4">
                  <p:embed/>
                </p:oleObj>
              </mc:Choice>
              <mc:Fallback>
                <p:oleObj name="Equation" r:id="rId4" imgW="2679480" imgH="545760" progId="Equation.DSMT4">
                  <p:embed/>
                  <p:pic>
                    <p:nvPicPr>
                      <p:cNvPr id="0" name="Object 21"/>
                      <p:cNvPicPr>
                        <a:picLocks noChangeAspect="1" noChangeArrowheads="1"/>
                      </p:cNvPicPr>
                      <p:nvPr/>
                    </p:nvPicPr>
                    <p:blipFill>
                      <a:blip r:embed="rId5"/>
                      <a:srcRect/>
                      <a:stretch>
                        <a:fillRect/>
                      </a:stretch>
                    </p:blipFill>
                    <p:spPr bwMode="auto">
                      <a:xfrm>
                        <a:off x="3263900" y="2203450"/>
                        <a:ext cx="334962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7" name="Rectangle 3"/>
          <p:cNvSpPr>
            <a:spLocks noGrp="1" noChangeArrowheads="1"/>
          </p:cNvSpPr>
          <p:nvPr>
            <p:ph type="title"/>
          </p:nvPr>
        </p:nvSpPr>
        <p:spPr>
          <a:xfrm>
            <a:off x="685800" y="1143000"/>
            <a:ext cx="7772400" cy="723900"/>
          </a:xfrm>
        </p:spPr>
        <p:txBody>
          <a:bodyPr/>
          <a:lstStyle/>
          <a:p>
            <a:pPr algn="ctr"/>
            <a:r>
              <a:rPr lang="en-US" altLang="en-US" sz="3200" smtClean="0"/>
              <a:t>The Fourier Transform of a Sampled Image</a:t>
            </a:r>
          </a:p>
        </p:txBody>
      </p:sp>
      <p:grpSp>
        <p:nvGrpSpPr>
          <p:cNvPr id="2" name="Group 1"/>
          <p:cNvGrpSpPr/>
          <p:nvPr/>
        </p:nvGrpSpPr>
        <p:grpSpPr>
          <a:xfrm>
            <a:off x="7086600" y="1905000"/>
            <a:ext cx="1463675" cy="2835275"/>
            <a:chOff x="7086600" y="1905000"/>
            <a:chExt cx="1463675" cy="2835275"/>
          </a:xfrm>
        </p:grpSpPr>
        <p:sp>
          <p:nvSpPr>
            <p:cNvPr id="36874" name="Text Box 9"/>
            <p:cNvSpPr txBox="1">
              <a:spLocks noChangeArrowheads="1"/>
            </p:cNvSpPr>
            <p:nvPr/>
          </p:nvSpPr>
          <p:spPr bwMode="auto">
            <a:xfrm>
              <a:off x="7086600" y="1905000"/>
              <a:ext cx="1463675" cy="2835275"/>
            </a:xfrm>
            <a:prstGeom prst="rect">
              <a:avLst/>
            </a:prstGeom>
            <a:solidFill>
              <a:srgbClr val="FFFF99"/>
            </a:solidFill>
            <a:ln>
              <a:noFill/>
            </a:ln>
            <a:effectLst>
              <a:outerShdw blurRad="63500" dist="107763" dir="2700000" algn="ctr" rotWithShape="0">
                <a:schemeClr val="tx1">
                  <a:alpha val="24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If the support of</a:t>
              </a:r>
            </a:p>
            <a:p>
              <a:r>
                <a:rPr lang="en-US" altLang="en-US" dirty="0">
                  <a:latin typeface="Comic Sans MS" pitchFamily="66" charset="0"/>
                </a:rPr>
                <a:t>         has a radius  </a:t>
              </a:r>
              <a:r>
                <a:rPr lang="en-US" altLang="en-US" b="1" dirty="0">
                  <a:latin typeface="Comic Sans MS" pitchFamily="66" charset="0"/>
                  <a:sym typeface="Euclid Symbol" pitchFamily="18" charset="2"/>
                </a:rPr>
                <a:t> </a:t>
              </a:r>
              <a:r>
                <a:rPr lang="en-US" altLang="en-US" dirty="0">
                  <a:latin typeface="Times New Roman" pitchFamily="18" charset="0"/>
                </a:rPr>
                <a:t>1/(2</a:t>
              </a:r>
              <a:r>
                <a:rPr lang="en-US" altLang="en-US" i="1" dirty="0">
                  <a:latin typeface="Times New Roman" pitchFamily="18" charset="0"/>
                </a:rPr>
                <a:t>N</a:t>
              </a:r>
              <a:r>
                <a:rPr lang="en-US" altLang="en-US" dirty="0">
                  <a:latin typeface="Times New Roman" pitchFamily="18" charset="0"/>
                </a:rPr>
                <a:t>)</a:t>
              </a:r>
              <a:r>
                <a:rPr lang="en-US" altLang="en-US" dirty="0">
                  <a:latin typeface="Comic Sans MS" pitchFamily="66" charset="0"/>
                </a:rPr>
                <a:t> then there will be overlap — aliasing</a:t>
              </a:r>
            </a:p>
          </p:txBody>
        </p:sp>
        <p:graphicFrame>
          <p:nvGraphicFramePr>
            <p:cNvPr id="36875" name="Object 10"/>
            <p:cNvGraphicFramePr>
              <a:graphicFrameLocks noChangeAspect="1"/>
            </p:cNvGraphicFramePr>
            <p:nvPr>
              <p:extLst>
                <p:ext uri="{D42A27DB-BD31-4B8C-83A1-F6EECF244321}">
                  <p14:modId xmlns:p14="http://schemas.microsoft.com/office/powerpoint/2010/main" val="6938329"/>
                </p:ext>
              </p:extLst>
            </p:nvPr>
          </p:nvGraphicFramePr>
          <p:xfrm>
            <a:off x="7177088" y="2565400"/>
            <a:ext cx="546100" cy="366713"/>
          </p:xfrm>
          <a:graphic>
            <a:graphicData uri="http://schemas.openxmlformats.org/presentationml/2006/ole">
              <mc:AlternateContent xmlns:mc="http://schemas.openxmlformats.org/markup-compatibility/2006">
                <mc:Choice xmlns:v="urn:schemas-microsoft-com:vml" Requires="v">
                  <p:oleObj spid="_x0000_s36969" name="Equation" r:id="rId6" imgW="520560" imgH="368280" progId="Equation.DSMT4">
                    <p:embed/>
                  </p:oleObj>
                </mc:Choice>
                <mc:Fallback>
                  <p:oleObj name="Equation" r:id="rId6" imgW="520560" imgH="368280" progId="Equation.DSMT4">
                    <p:embed/>
                    <p:pic>
                      <p:nvPicPr>
                        <p:cNvPr id="0" name="Object 10"/>
                        <p:cNvPicPr>
                          <a:picLocks noChangeAspect="1" noChangeArrowheads="1"/>
                        </p:cNvPicPr>
                        <p:nvPr/>
                      </p:nvPicPr>
                      <p:blipFill>
                        <a:blip r:embed="rId7"/>
                        <a:srcRect/>
                        <a:stretch>
                          <a:fillRect/>
                        </a:stretch>
                      </p:blipFill>
                      <p:spPr bwMode="auto">
                        <a:xfrm>
                          <a:off x="7177088" y="2565400"/>
                          <a:ext cx="5461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pic>
                  </p:oleObj>
                </mc:Fallback>
              </mc:AlternateContent>
            </a:graphicData>
          </a:graphic>
        </p:graphicFrame>
      </p:grpSp>
      <p:sp>
        <p:nvSpPr>
          <p:cNvPr id="36869" name="Text Box 4"/>
          <p:cNvSpPr txBox="1">
            <a:spLocks noChangeArrowheads="1"/>
          </p:cNvSpPr>
          <p:nvPr/>
        </p:nvSpPr>
        <p:spPr bwMode="auto">
          <a:xfrm>
            <a:off x="381000" y="1905000"/>
            <a:ext cx="1600200" cy="3200400"/>
          </a:xfrm>
          <a:prstGeom prst="rect">
            <a:avLst/>
          </a:prstGeom>
          <a:solidFill>
            <a:srgbClr val="FFFF99"/>
          </a:solidFill>
          <a:ln>
            <a:noFill/>
          </a:ln>
          <a:effectLst>
            <a:outerShdw blurRad="63500" dist="107763" dir="2700000" algn="ctr" rotWithShape="0">
              <a:schemeClr val="tx1">
                <a:alpha val="26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en-US" dirty="0">
                <a:latin typeface="Comic Sans MS" pitchFamily="66" charset="0"/>
              </a:rPr>
              <a:t>The sampling of image </a:t>
            </a:r>
            <a:r>
              <a:rPr lang="en-US" altLang="en-US" b="1" dirty="0">
                <a:latin typeface="Times New Roman" pitchFamily="18" charset="0"/>
              </a:rPr>
              <a:t>I</a:t>
            </a:r>
            <a:r>
              <a:rPr lang="en-US" altLang="en-US" dirty="0">
                <a:latin typeface="Comic Sans MS" pitchFamily="66" charset="0"/>
              </a:rPr>
              <a:t> causes its Fourier Transform </a:t>
            </a:r>
          </a:p>
          <a:p>
            <a:pPr algn="r"/>
            <a:r>
              <a:rPr lang="en-US" altLang="en-US" dirty="0">
                <a:latin typeface="Comic Sans MS" pitchFamily="66" charset="0"/>
              </a:rPr>
              <a:t>        to be repeated at intervals of </a:t>
            </a:r>
            <a:r>
              <a:rPr lang="en-US" altLang="en-US" dirty="0">
                <a:latin typeface="Times New Roman" pitchFamily="18" charset="0"/>
              </a:rPr>
              <a:t>1/</a:t>
            </a:r>
            <a:r>
              <a:rPr lang="en-US" altLang="en-US" i="1" dirty="0">
                <a:latin typeface="Times New Roman" pitchFamily="18" charset="0"/>
              </a:rPr>
              <a:t>N</a:t>
            </a:r>
            <a:r>
              <a:rPr lang="en-US" altLang="en-US" dirty="0">
                <a:latin typeface="Comic Sans MS" pitchFamily="66" charset="0"/>
              </a:rPr>
              <a:t>.</a:t>
            </a:r>
          </a:p>
        </p:txBody>
      </p:sp>
      <p:graphicFrame>
        <p:nvGraphicFramePr>
          <p:cNvPr id="36873" name="Object 10"/>
          <p:cNvGraphicFramePr>
            <a:graphicFrameLocks noChangeAspect="1"/>
          </p:cNvGraphicFramePr>
          <p:nvPr>
            <p:extLst>
              <p:ext uri="{D42A27DB-BD31-4B8C-83A1-F6EECF244321}">
                <p14:modId xmlns:p14="http://schemas.microsoft.com/office/powerpoint/2010/main" val="3968200232"/>
              </p:ext>
            </p:extLst>
          </p:nvPr>
        </p:nvGraphicFramePr>
        <p:xfrm>
          <a:off x="730250" y="3784600"/>
          <a:ext cx="508000" cy="366713"/>
        </p:xfrm>
        <a:graphic>
          <a:graphicData uri="http://schemas.openxmlformats.org/presentationml/2006/ole">
            <mc:AlternateContent xmlns:mc="http://schemas.openxmlformats.org/markup-compatibility/2006">
              <mc:Choice xmlns:v="urn:schemas-microsoft-com:vml" Requires="v">
                <p:oleObj spid="_x0000_s36970" name="Equation" r:id="rId8" imgW="482400" imgH="368280" progId="Equation.DSMT4">
                  <p:embed/>
                </p:oleObj>
              </mc:Choice>
              <mc:Fallback>
                <p:oleObj name="Equation" r:id="rId8" imgW="482400" imgH="368280" progId="Equation.DSMT4">
                  <p:embed/>
                  <p:pic>
                    <p:nvPicPr>
                      <p:cNvPr id="0" name="Object 10"/>
                      <p:cNvPicPr>
                        <a:picLocks noChangeAspect="1" noChangeArrowheads="1"/>
                      </p:cNvPicPr>
                      <p:nvPr/>
                    </p:nvPicPr>
                    <p:blipFill>
                      <a:blip r:embed="rId9"/>
                      <a:srcRect/>
                      <a:stretch>
                        <a:fillRect/>
                      </a:stretch>
                    </p:blipFill>
                    <p:spPr bwMode="auto">
                      <a:xfrm>
                        <a:off x="730250" y="3784600"/>
                        <a:ext cx="5080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pic>
                </p:oleObj>
              </mc:Fallback>
            </mc:AlternateContent>
          </a:graphicData>
        </a:graphic>
      </p:graphicFrame>
      <p:sp>
        <p:nvSpPr>
          <p:cNvPr id="7" name="Date Placeholder 6"/>
          <p:cNvSpPr>
            <a:spLocks noGrp="1"/>
          </p:cNvSpPr>
          <p:nvPr>
            <p:ph type="dt" sz="half" idx="2"/>
          </p:nvPr>
        </p:nvSpPr>
        <p:spPr/>
        <p:txBody>
          <a:bodyPr/>
          <a:lstStyle/>
          <a:p>
            <a:r>
              <a:rPr lang="en-US" smtClean="0"/>
              <a:t>3 November 2016</a:t>
            </a:r>
            <a:endParaRPr lang="en-US" dirty="0"/>
          </a:p>
        </p:txBody>
      </p:sp>
      <p:sp>
        <p:nvSpPr>
          <p:cNvPr id="8" name="Footer Placeholder 7"/>
          <p:cNvSpPr>
            <a:spLocks noGrp="1"/>
          </p:cNvSpPr>
          <p:nvPr>
            <p:ph type="ftr" sz="quarter" idx="3"/>
          </p:nvPr>
        </p:nvSpPr>
        <p:spPr/>
        <p:txBody>
          <a:bodyPr/>
          <a:lstStyle/>
          <a:p>
            <a:r>
              <a:rPr lang="en-US" smtClean="0"/>
              <a:t>1999-2016 by Richard Alan Peters II</a:t>
            </a:r>
            <a:endParaRPr lang="en-US"/>
          </a:p>
        </p:txBody>
      </p:sp>
      <p:sp>
        <p:nvSpPr>
          <p:cNvPr id="10" name="Slide Number Placeholder 9"/>
          <p:cNvSpPr>
            <a:spLocks noGrp="1"/>
          </p:cNvSpPr>
          <p:nvPr>
            <p:ph type="sldNum" sz="quarter" idx="4"/>
          </p:nvPr>
        </p:nvSpPr>
        <p:spPr/>
        <p:txBody>
          <a:bodyPr/>
          <a:lstStyle/>
          <a:p>
            <a:fld id="{29EDB919-4B6B-41F3-BAB2-95D878DC565D}"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685800" y="1143000"/>
            <a:ext cx="7772400" cy="723900"/>
          </a:xfrm>
        </p:spPr>
        <p:txBody>
          <a:bodyPr/>
          <a:lstStyle/>
          <a:p>
            <a:pPr algn="ctr"/>
            <a:r>
              <a:rPr lang="en-US" altLang="en-US" sz="3200" smtClean="0"/>
              <a:t>The FT of a Sampled Image with No Aliasing</a:t>
            </a:r>
          </a:p>
        </p:txBody>
      </p:sp>
      <p:sp>
        <p:nvSpPr>
          <p:cNvPr id="37891" name="Text Box 4"/>
          <p:cNvSpPr txBox="1">
            <a:spLocks noChangeArrowheads="1"/>
          </p:cNvSpPr>
          <p:nvPr/>
        </p:nvSpPr>
        <p:spPr bwMode="auto">
          <a:xfrm>
            <a:off x="304800" y="2057400"/>
            <a:ext cx="2209800" cy="2057400"/>
          </a:xfrm>
          <a:prstGeom prst="rect">
            <a:avLst/>
          </a:prstGeom>
          <a:solidFill>
            <a:srgbClr val="FFFF99"/>
          </a:solidFill>
          <a:ln>
            <a:noFill/>
          </a:ln>
          <a:effectLst>
            <a:outerShdw blurRad="63500" dist="107763"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For aliasing not to occur the frequency support of </a:t>
            </a:r>
            <a:r>
              <a:rPr lang="en-US" altLang="en-US" b="1" dirty="0">
                <a:latin typeface="Times New Roman" pitchFamily="18" charset="0"/>
              </a:rPr>
              <a:t>I</a:t>
            </a:r>
            <a:r>
              <a:rPr lang="en-US" altLang="en-US" dirty="0">
                <a:latin typeface="Comic Sans MS" pitchFamily="66" charset="0"/>
              </a:rPr>
              <a:t> must have a radius of </a:t>
            </a:r>
            <a:r>
              <a:rPr lang="en-US" altLang="en-US" dirty="0">
                <a:latin typeface="Times New Roman" pitchFamily="18" charset="0"/>
              </a:rPr>
              <a:t>&lt; 1/(2</a:t>
            </a:r>
            <a:r>
              <a:rPr lang="en-US" altLang="en-US" i="1" dirty="0">
                <a:latin typeface="Times New Roman" pitchFamily="18" charset="0"/>
              </a:rPr>
              <a:t>N)</a:t>
            </a:r>
            <a:endParaRPr lang="en-US" altLang="en-US" dirty="0">
              <a:latin typeface="Comic Sans MS" pitchFamily="66" charset="0"/>
            </a:endParaRPr>
          </a:p>
        </p:txBody>
      </p:sp>
      <p:grpSp>
        <p:nvGrpSpPr>
          <p:cNvPr id="37892" name="Group 7"/>
          <p:cNvGrpSpPr>
            <a:grpSpLocks/>
          </p:cNvGrpSpPr>
          <p:nvPr/>
        </p:nvGrpSpPr>
        <p:grpSpPr bwMode="auto">
          <a:xfrm>
            <a:off x="2747963" y="2057400"/>
            <a:ext cx="5786437" cy="3997325"/>
            <a:chOff x="1731" y="1296"/>
            <a:chExt cx="3645" cy="2518"/>
          </a:xfrm>
        </p:grpSpPr>
        <p:pic>
          <p:nvPicPr>
            <p:cNvPr id="37897" name="Picture 5" descr="bed-o-nails-frequency-image-2"/>
            <p:cNvPicPr>
              <a:picLocks noChangeAspect="1" noChangeArrowheads="1"/>
            </p:cNvPicPr>
            <p:nvPr/>
          </p:nvPicPr>
          <p:blipFill>
            <a:blip r:embed="rId3">
              <a:extLst>
                <a:ext uri="{28A0092B-C50C-407E-A947-70E740481C1C}">
                  <a14:useLocalDpi xmlns:a14="http://schemas.microsoft.com/office/drawing/2010/main" val="0"/>
                </a:ext>
              </a:extLst>
            </a:blip>
            <a:srcRect t="4883" r="7324" b="9766"/>
            <a:stretch>
              <a:fillRect/>
            </a:stretch>
          </p:blipFill>
          <p:spPr bwMode="auto">
            <a:xfrm>
              <a:off x="1731" y="1296"/>
              <a:ext cx="3645" cy="25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8" name="Rectangle 6"/>
            <p:cNvSpPr>
              <a:spLocks noChangeArrowheads="1"/>
            </p:cNvSpPr>
            <p:nvPr/>
          </p:nvSpPr>
          <p:spPr bwMode="auto">
            <a:xfrm>
              <a:off x="2496" y="1344"/>
              <a:ext cx="2400"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grpSp>
      <p:graphicFrame>
        <p:nvGraphicFramePr>
          <p:cNvPr id="37900" name="Object 21"/>
          <p:cNvGraphicFramePr>
            <a:graphicFrameLocks noChangeAspect="1"/>
          </p:cNvGraphicFramePr>
          <p:nvPr>
            <p:extLst>
              <p:ext uri="{D42A27DB-BD31-4B8C-83A1-F6EECF244321}">
                <p14:modId xmlns:p14="http://schemas.microsoft.com/office/powerpoint/2010/main" val="251474469"/>
              </p:ext>
            </p:extLst>
          </p:nvPr>
        </p:nvGraphicFramePr>
        <p:xfrm>
          <a:off x="4198938" y="2203450"/>
          <a:ext cx="3349625" cy="682625"/>
        </p:xfrm>
        <a:graphic>
          <a:graphicData uri="http://schemas.openxmlformats.org/presentationml/2006/ole">
            <mc:AlternateContent xmlns:mc="http://schemas.openxmlformats.org/markup-compatibility/2006">
              <mc:Choice xmlns:v="urn:schemas-microsoft-com:vml" Requires="v">
                <p:oleObj spid="_x0000_s37930" name="Equation" r:id="rId4" imgW="2679480" imgH="545760" progId="Equation.DSMT4">
                  <p:embed/>
                </p:oleObj>
              </mc:Choice>
              <mc:Fallback>
                <p:oleObj name="Equation" r:id="rId4" imgW="2679480" imgH="545760" progId="Equation.DSMT4">
                  <p:embed/>
                  <p:pic>
                    <p:nvPicPr>
                      <p:cNvPr id="0" name="Object 21"/>
                      <p:cNvPicPr>
                        <a:picLocks noChangeAspect="1" noChangeArrowheads="1"/>
                      </p:cNvPicPr>
                      <p:nvPr/>
                    </p:nvPicPr>
                    <p:blipFill>
                      <a:blip r:embed="rId5"/>
                      <a:srcRect/>
                      <a:stretch>
                        <a:fillRect/>
                      </a:stretch>
                    </p:blipFill>
                    <p:spPr bwMode="auto">
                      <a:xfrm>
                        <a:off x="4198938" y="2203450"/>
                        <a:ext cx="334962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1000" y="1181100"/>
            <a:ext cx="8382000" cy="723900"/>
          </a:xfrm>
        </p:spPr>
        <p:txBody>
          <a:bodyPr/>
          <a:lstStyle/>
          <a:p>
            <a:r>
              <a:rPr lang="en-US" altLang="en-US" smtClean="0"/>
              <a:t>Part of the Transform Computed by the FFT</a:t>
            </a:r>
          </a:p>
        </p:txBody>
      </p:sp>
      <p:sp>
        <p:nvSpPr>
          <p:cNvPr id="38915" name="Text Box 3"/>
          <p:cNvSpPr txBox="1">
            <a:spLocks noChangeArrowheads="1"/>
          </p:cNvSpPr>
          <p:nvPr/>
        </p:nvSpPr>
        <p:spPr bwMode="auto">
          <a:xfrm>
            <a:off x="381000" y="4724400"/>
            <a:ext cx="83058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a:t>Although the FT of the sampled image continues on indefinitely in theory, only one copy of the complete pattern is required for processing.  The Fast Fourier Transform (FFT) algorithm computes the transform with the origin in the upper left.  Usually the transform is displayed with the origin in the center.</a:t>
            </a:r>
          </a:p>
        </p:txBody>
      </p:sp>
      <p:grpSp>
        <p:nvGrpSpPr>
          <p:cNvPr id="38916" name="Group 19"/>
          <p:cNvGrpSpPr>
            <a:grpSpLocks/>
          </p:cNvGrpSpPr>
          <p:nvPr/>
        </p:nvGrpSpPr>
        <p:grpSpPr bwMode="auto">
          <a:xfrm>
            <a:off x="330200" y="2055813"/>
            <a:ext cx="8380413" cy="2511425"/>
            <a:chOff x="208" y="1295"/>
            <a:chExt cx="5279" cy="1582"/>
          </a:xfrm>
        </p:grpSpPr>
        <p:grpSp>
          <p:nvGrpSpPr>
            <p:cNvPr id="38920" name="Group 15"/>
            <p:cNvGrpSpPr>
              <a:grpSpLocks/>
            </p:cNvGrpSpPr>
            <p:nvPr/>
          </p:nvGrpSpPr>
          <p:grpSpPr bwMode="auto">
            <a:xfrm>
              <a:off x="208" y="1295"/>
              <a:ext cx="1296" cy="1582"/>
              <a:chOff x="208" y="1295"/>
              <a:chExt cx="1296" cy="1582"/>
            </a:xfrm>
          </p:grpSpPr>
          <p:pic>
            <p:nvPicPr>
              <p:cNvPr id="38930" name="Picture 7" descr="FT_aliasing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1295"/>
                <a:ext cx="129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1" name="Text Box 11"/>
              <p:cNvSpPr txBox="1">
                <a:spLocks noChangeArrowheads="1"/>
              </p:cNvSpPr>
              <p:nvPr/>
            </p:nvSpPr>
            <p:spPr bwMode="auto">
              <a:xfrm>
                <a:off x="431" y="2511"/>
                <a:ext cx="849"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a:t>as computed</a:t>
                </a:r>
              </a:p>
              <a:p>
                <a:pPr algn="ctr"/>
                <a:r>
                  <a:rPr lang="en-US" altLang="en-US" sz="1600"/>
                  <a:t>(aliasing)</a:t>
                </a:r>
              </a:p>
            </p:txBody>
          </p:sp>
        </p:grpSp>
        <p:grpSp>
          <p:nvGrpSpPr>
            <p:cNvPr id="38921" name="Group 16"/>
            <p:cNvGrpSpPr>
              <a:grpSpLocks/>
            </p:cNvGrpSpPr>
            <p:nvPr/>
          </p:nvGrpSpPr>
          <p:grpSpPr bwMode="auto">
            <a:xfrm>
              <a:off x="1536" y="1296"/>
              <a:ext cx="1295" cy="1581"/>
              <a:chOff x="1536" y="1296"/>
              <a:chExt cx="1295" cy="1581"/>
            </a:xfrm>
          </p:grpSpPr>
          <p:pic>
            <p:nvPicPr>
              <p:cNvPr id="38928" name="Picture 8" descr="FT_aliasing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296"/>
                <a:ext cx="1295"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9" name="Text Box 12"/>
              <p:cNvSpPr txBox="1">
                <a:spLocks noChangeArrowheads="1"/>
              </p:cNvSpPr>
              <p:nvPr/>
            </p:nvSpPr>
            <p:spPr bwMode="auto">
              <a:xfrm>
                <a:off x="1763" y="2511"/>
                <a:ext cx="841"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a:t>origin shifted</a:t>
                </a:r>
              </a:p>
              <a:p>
                <a:pPr algn="ctr"/>
                <a:r>
                  <a:rPr lang="en-US" altLang="en-US" sz="1600"/>
                  <a:t>(aliasing)</a:t>
                </a:r>
              </a:p>
            </p:txBody>
          </p:sp>
        </p:grpSp>
        <p:grpSp>
          <p:nvGrpSpPr>
            <p:cNvPr id="38922" name="Group 17"/>
            <p:cNvGrpSpPr>
              <a:grpSpLocks/>
            </p:cNvGrpSpPr>
            <p:nvPr/>
          </p:nvGrpSpPr>
          <p:grpSpPr bwMode="auto">
            <a:xfrm>
              <a:off x="2863" y="1295"/>
              <a:ext cx="1296" cy="1582"/>
              <a:chOff x="2863" y="1295"/>
              <a:chExt cx="1296" cy="1582"/>
            </a:xfrm>
          </p:grpSpPr>
          <p:pic>
            <p:nvPicPr>
              <p:cNvPr id="38926" name="Picture 9" descr="FT_no_aliasing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 y="1295"/>
                <a:ext cx="129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7" name="Text Box 13"/>
              <p:cNvSpPr txBox="1">
                <a:spLocks noChangeArrowheads="1"/>
              </p:cNvSpPr>
              <p:nvPr/>
            </p:nvSpPr>
            <p:spPr bwMode="auto">
              <a:xfrm>
                <a:off x="3086" y="2511"/>
                <a:ext cx="849"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a:t>as computed</a:t>
                </a:r>
              </a:p>
              <a:p>
                <a:pPr algn="ctr"/>
                <a:r>
                  <a:rPr lang="en-US" altLang="en-US" sz="1600"/>
                  <a:t>(no aliasing)</a:t>
                </a:r>
              </a:p>
            </p:txBody>
          </p:sp>
        </p:grpSp>
        <p:grpSp>
          <p:nvGrpSpPr>
            <p:cNvPr id="38923" name="Group 18"/>
            <p:cNvGrpSpPr>
              <a:grpSpLocks/>
            </p:cNvGrpSpPr>
            <p:nvPr/>
          </p:nvGrpSpPr>
          <p:grpSpPr bwMode="auto">
            <a:xfrm>
              <a:off x="4192" y="1296"/>
              <a:ext cx="1295" cy="1581"/>
              <a:chOff x="4192" y="1296"/>
              <a:chExt cx="1295" cy="1581"/>
            </a:xfrm>
          </p:grpSpPr>
          <p:pic>
            <p:nvPicPr>
              <p:cNvPr id="38924" name="Picture 10" descr="FT_no_aliasing2"/>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 y="1296"/>
                <a:ext cx="1295"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Text Box 14"/>
              <p:cNvSpPr txBox="1">
                <a:spLocks noChangeArrowheads="1"/>
              </p:cNvSpPr>
              <p:nvPr/>
            </p:nvSpPr>
            <p:spPr bwMode="auto">
              <a:xfrm>
                <a:off x="4419" y="2511"/>
                <a:ext cx="841"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a:t>origin shifted</a:t>
                </a:r>
              </a:p>
              <a:p>
                <a:pPr algn="ctr"/>
                <a:r>
                  <a:rPr lang="en-US" altLang="en-US" sz="1600"/>
                  <a:t>(no aliasing)</a:t>
                </a:r>
              </a:p>
            </p:txBody>
          </p:sp>
        </p:grpSp>
      </p:gr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nyqu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25" y="1676400"/>
            <a:ext cx="536575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39" name="Object 6"/>
          <p:cNvGraphicFramePr>
            <a:graphicFrameLocks noChangeAspect="1"/>
          </p:cNvGraphicFramePr>
          <p:nvPr/>
        </p:nvGraphicFramePr>
        <p:xfrm>
          <a:off x="838200" y="4591050"/>
          <a:ext cx="3276600" cy="590550"/>
        </p:xfrm>
        <a:graphic>
          <a:graphicData uri="http://schemas.openxmlformats.org/presentationml/2006/ole">
            <mc:AlternateContent xmlns:mc="http://schemas.openxmlformats.org/markup-compatibility/2006">
              <mc:Choice xmlns:v="urn:schemas-microsoft-com:vml" Requires="v">
                <p:oleObj spid="_x0000_s39983" name="Equation" r:id="rId4" imgW="2184400" imgH="393700" progId="Equation.DSMT4">
                  <p:embed/>
                </p:oleObj>
              </mc:Choice>
              <mc:Fallback>
                <p:oleObj name="Equation" r:id="rId4" imgW="2184400" imgH="3937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591050"/>
                        <a:ext cx="32766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7"/>
          <p:cNvSpPr txBox="1">
            <a:spLocks noChangeArrowheads="1"/>
          </p:cNvSpPr>
          <p:nvPr/>
        </p:nvSpPr>
        <p:spPr bwMode="auto">
          <a:xfrm>
            <a:off x="457200" y="5453063"/>
            <a:ext cx="40386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t>That is equivalent to convolving </a:t>
            </a:r>
            <a:r>
              <a:rPr lang="en-US" altLang="en-US" sz="1800" b="1">
                <a:latin typeface="Times New Roman" pitchFamily="18" charset="0"/>
              </a:rPr>
              <a:t>I</a:t>
            </a:r>
            <a:r>
              <a:rPr lang="en-US" altLang="en-US" sz="1800">
                <a:latin typeface="Times New Roman" pitchFamily="18" charset="0"/>
              </a:rPr>
              <a:t>(</a:t>
            </a:r>
            <a:r>
              <a:rPr lang="en-US" altLang="en-US" sz="1800" i="1">
                <a:latin typeface="Times New Roman" pitchFamily="18" charset="0"/>
              </a:rPr>
              <a:t>r</a:t>
            </a:r>
            <a:r>
              <a:rPr lang="en-US" altLang="en-US" sz="1800">
                <a:latin typeface="Times New Roman" pitchFamily="18" charset="0"/>
              </a:rPr>
              <a:t>,</a:t>
            </a:r>
            <a:r>
              <a:rPr lang="en-US" altLang="en-US" sz="1800" i="1">
                <a:latin typeface="Times New Roman" pitchFamily="18" charset="0"/>
              </a:rPr>
              <a:t>c</a:t>
            </a:r>
            <a:r>
              <a:rPr lang="en-US" altLang="en-US" sz="1800">
                <a:latin typeface="Times New Roman" pitchFamily="18" charset="0"/>
              </a:rPr>
              <a:t>)</a:t>
            </a:r>
          </a:p>
          <a:p>
            <a:r>
              <a:rPr lang="en-US" altLang="en-US" sz="1800"/>
              <a:t>with a spatial filter of </a:t>
            </a:r>
            <a:r>
              <a:rPr lang="en-US" altLang="en-US" sz="1800" i="1"/>
              <a:t>width</a:t>
            </a:r>
            <a:r>
              <a:rPr lang="en-US" altLang="en-US" sz="1800"/>
              <a:t> </a:t>
            </a:r>
            <a:r>
              <a:rPr lang="en-US" altLang="en-US" sz="1800">
                <a:latin typeface="Times New Roman" pitchFamily="18" charset="0"/>
              </a:rPr>
              <a:t>2</a:t>
            </a:r>
            <a:r>
              <a:rPr lang="en-US" altLang="en-US" sz="1800" i="1">
                <a:latin typeface="Times New Roman" pitchFamily="18" charset="0"/>
              </a:rPr>
              <a:t>N.</a:t>
            </a:r>
          </a:p>
        </p:txBody>
      </p:sp>
      <p:pic>
        <p:nvPicPr>
          <p:cNvPr id="39942" name="Picture 8" descr="convolution mask 5x5"/>
          <p:cNvPicPr>
            <a:picLocks noChangeAspect="1" noChangeArrowheads="1"/>
          </p:cNvPicPr>
          <p:nvPr/>
        </p:nvPicPr>
        <p:blipFill>
          <a:blip r:embed="rId6">
            <a:extLst>
              <a:ext uri="{28A0092B-C50C-407E-A947-70E740481C1C}">
                <a14:useLocalDpi xmlns:a14="http://schemas.microsoft.com/office/drawing/2010/main" val="0"/>
              </a:ext>
            </a:extLst>
          </a:blip>
          <a:srcRect l="8339" t="8339" r="8339" b="8339"/>
          <a:stretch>
            <a:fillRect/>
          </a:stretch>
        </p:blipFill>
        <p:spPr bwMode="auto">
          <a:xfrm>
            <a:off x="4762500" y="4267200"/>
            <a:ext cx="1827213"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2"/>
          <p:cNvSpPr>
            <a:spLocks noGrp="1" noChangeArrowheads="1"/>
          </p:cNvSpPr>
          <p:nvPr>
            <p:ph type="title"/>
          </p:nvPr>
        </p:nvSpPr>
        <p:spPr>
          <a:xfrm>
            <a:off x="495300" y="1066800"/>
            <a:ext cx="8153400" cy="723900"/>
          </a:xfrm>
        </p:spPr>
        <p:txBody>
          <a:bodyPr/>
          <a:lstStyle/>
          <a:p>
            <a:pPr algn="ctr"/>
            <a:r>
              <a:rPr lang="en-US" altLang="en-US" sz="2800" smtClean="0"/>
              <a:t>Filtering Before Downsampling to Prevent Aliasing</a:t>
            </a:r>
          </a:p>
        </p:txBody>
      </p:sp>
      <p:sp>
        <p:nvSpPr>
          <p:cNvPr id="39944" name="Text Box 9"/>
          <p:cNvSpPr txBox="1">
            <a:spLocks noChangeArrowheads="1"/>
          </p:cNvSpPr>
          <p:nvPr/>
        </p:nvSpPr>
        <p:spPr bwMode="auto">
          <a:xfrm>
            <a:off x="6858000" y="1828800"/>
            <a:ext cx="1752600" cy="31130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t>Thus, to down-sample </a:t>
            </a:r>
            <a:r>
              <a:rPr lang="en-US" altLang="en-US" sz="1800" b="1">
                <a:latin typeface="Times New Roman" pitchFamily="18" charset="0"/>
              </a:rPr>
              <a:t>I</a:t>
            </a:r>
            <a:r>
              <a:rPr lang="en-US" altLang="en-US" sz="1800">
                <a:latin typeface="Times New Roman" pitchFamily="18" charset="0"/>
              </a:rPr>
              <a:t>(</a:t>
            </a:r>
            <a:r>
              <a:rPr lang="en-US" altLang="en-US" sz="1800" i="1">
                <a:latin typeface="Times New Roman" pitchFamily="18" charset="0"/>
              </a:rPr>
              <a:t>r</a:t>
            </a:r>
            <a:r>
              <a:rPr lang="en-US" altLang="en-US" sz="1800">
                <a:latin typeface="Times New Roman" pitchFamily="18" charset="0"/>
              </a:rPr>
              <a:t>,</a:t>
            </a:r>
            <a:r>
              <a:rPr lang="en-US" altLang="en-US" sz="1800" i="1">
                <a:latin typeface="Times New Roman" pitchFamily="18" charset="0"/>
              </a:rPr>
              <a:t>c</a:t>
            </a:r>
            <a:r>
              <a:rPr lang="en-US" altLang="en-US" sz="1800">
                <a:latin typeface="Times New Roman" pitchFamily="18" charset="0"/>
              </a:rPr>
              <a:t>) </a:t>
            </a:r>
            <a:r>
              <a:rPr lang="en-US" altLang="en-US" sz="1800"/>
              <a:t>by a factor of </a:t>
            </a:r>
            <a:r>
              <a:rPr lang="en-US" altLang="en-US" sz="1800">
                <a:latin typeface="Times New Roman" pitchFamily="18" charset="0"/>
              </a:rPr>
              <a:t>2</a:t>
            </a:r>
            <a:r>
              <a:rPr lang="en-US" altLang="en-US" sz="1800"/>
              <a:t>, use a spatial filter of width </a:t>
            </a:r>
            <a:r>
              <a:rPr lang="en-US" altLang="en-US" sz="1800">
                <a:latin typeface="Times New Roman" pitchFamily="18" charset="0"/>
              </a:rPr>
              <a:t>4</a:t>
            </a:r>
            <a:r>
              <a:rPr lang="en-US" altLang="en-US" sz="1800"/>
              <a:t>.  Since this is midway be-tween</a:t>
            </a:r>
            <a:r>
              <a:rPr lang="en-US" altLang="en-US" sz="1800">
                <a:latin typeface="Times New Roman" pitchFamily="18" charset="0"/>
              </a:rPr>
              <a:t> 3 </a:t>
            </a:r>
            <a:r>
              <a:rPr lang="en-US" altLang="en-US" sz="1800"/>
              <a:t>and</a:t>
            </a:r>
            <a:r>
              <a:rPr lang="en-US" altLang="en-US" sz="1800">
                <a:latin typeface="Times New Roman" pitchFamily="18" charset="0"/>
              </a:rPr>
              <a:t> 5</a:t>
            </a:r>
            <a:r>
              <a:rPr lang="en-US" altLang="en-US" sz="1800"/>
              <a:t>, use a </a:t>
            </a:r>
            <a:r>
              <a:rPr lang="en-US" altLang="en-US" sz="1800">
                <a:latin typeface="Times New Roman" pitchFamily="18" charset="0"/>
              </a:rPr>
              <a:t>5</a:t>
            </a:r>
            <a:r>
              <a:rPr lang="en-US" altLang="en-US" sz="1800"/>
              <a:t>x</a:t>
            </a:r>
            <a:r>
              <a:rPr lang="en-US" altLang="en-US" sz="1800">
                <a:latin typeface="Times New Roman" pitchFamily="18" charset="0"/>
              </a:rPr>
              <a:t>5</a:t>
            </a:r>
            <a:r>
              <a:rPr lang="en-US" altLang="en-US" sz="1800"/>
              <a:t> convolution mask.</a:t>
            </a:r>
            <a:endParaRPr lang="en-US" altLang="en-US" sz="1800">
              <a:latin typeface="Times New Roman" pitchFamily="18" charset="0"/>
            </a:endParaRPr>
          </a:p>
        </p:txBody>
      </p:sp>
      <p:sp>
        <p:nvSpPr>
          <p:cNvPr id="39945" name="Freeform 10"/>
          <p:cNvSpPr>
            <a:spLocks/>
          </p:cNvSpPr>
          <p:nvPr/>
        </p:nvSpPr>
        <p:spPr bwMode="auto">
          <a:xfrm>
            <a:off x="4495800" y="2514600"/>
            <a:ext cx="990600" cy="228600"/>
          </a:xfrm>
          <a:custGeom>
            <a:avLst/>
            <a:gdLst>
              <a:gd name="T0" fmla="*/ 0 w 624"/>
              <a:gd name="T1" fmla="*/ 2147483647 h 192"/>
              <a:gd name="T2" fmla="*/ 2147483647 w 624"/>
              <a:gd name="T3" fmla="*/ 0 h 192"/>
              <a:gd name="T4" fmla="*/ 2147483647 w 624"/>
              <a:gd name="T5" fmla="*/ 2147483647 h 192"/>
              <a:gd name="T6" fmla="*/ 0 60000 65536"/>
              <a:gd name="T7" fmla="*/ 0 60000 65536"/>
              <a:gd name="T8" fmla="*/ 0 60000 65536"/>
            </a:gdLst>
            <a:ahLst/>
            <a:cxnLst>
              <a:cxn ang="T6">
                <a:pos x="T0" y="T1"/>
              </a:cxn>
              <a:cxn ang="T7">
                <a:pos x="T2" y="T3"/>
              </a:cxn>
              <a:cxn ang="T8">
                <a:pos x="T4" y="T5"/>
              </a:cxn>
            </a:cxnLst>
            <a:rect l="0" t="0" r="r" b="b"/>
            <a:pathLst>
              <a:path w="624" h="192">
                <a:moveTo>
                  <a:pt x="0" y="192"/>
                </a:moveTo>
                <a:cubicBezTo>
                  <a:pt x="116" y="96"/>
                  <a:pt x="232" y="0"/>
                  <a:pt x="336" y="0"/>
                </a:cubicBezTo>
                <a:cubicBezTo>
                  <a:pt x="440" y="0"/>
                  <a:pt x="568" y="160"/>
                  <a:pt x="624" y="192"/>
                </a:cubicBezTo>
              </a:path>
            </a:pathLst>
          </a:custGeom>
          <a:noFill/>
          <a:ln w="38100" cap="flat" cmpd="sng">
            <a:solidFill>
              <a:srgbClr val="FF0000"/>
            </a:solidFill>
            <a:prstDash val="solid"/>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6" name="Text Box 11"/>
          <p:cNvSpPr txBox="1">
            <a:spLocks noChangeArrowheads="1"/>
          </p:cNvSpPr>
          <p:nvPr/>
        </p:nvSpPr>
        <p:spPr bwMode="auto">
          <a:xfrm>
            <a:off x="4800600" y="2133600"/>
            <a:ext cx="4953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FT</a:t>
            </a:r>
          </a:p>
        </p:txBody>
      </p:sp>
      <p:sp>
        <p:nvSpPr>
          <p:cNvPr id="39947" name="Text Box 12"/>
          <p:cNvSpPr txBox="1">
            <a:spLocks noChangeArrowheads="1"/>
          </p:cNvSpPr>
          <p:nvPr/>
        </p:nvSpPr>
        <p:spPr bwMode="auto">
          <a:xfrm>
            <a:off x="6918325" y="4918075"/>
            <a:ext cx="1768475" cy="1190625"/>
          </a:xfrm>
          <a:prstGeom prst="rect">
            <a:avLst/>
          </a:prstGeom>
          <a:solidFill>
            <a:srgbClr val="FFFFCC"/>
          </a:solidFill>
          <a:ln>
            <a:noFill/>
          </a:ln>
          <a:effectLst>
            <a:outerShdw blurRad="63500" dist="107763" dir="8100000" algn="ctr" rotWithShape="0">
              <a:schemeClr val="tx1">
                <a:alpha val="24000"/>
              </a:schemeClr>
            </a:outerShdw>
          </a:effectLs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a:latin typeface="Comic Sans MS" pitchFamily="66" charset="0"/>
              </a:rPr>
              <a:t>If the image is a bit blurry then a </a:t>
            </a:r>
            <a:r>
              <a:rPr lang="en-US" altLang="en-US" sz="1800" dirty="0">
                <a:latin typeface="Times New Roman" pitchFamily="18" charset="0"/>
              </a:rPr>
              <a:t>3</a:t>
            </a:r>
            <a:r>
              <a:rPr lang="en-US" altLang="en-US" sz="1800" dirty="0"/>
              <a:t>x</a:t>
            </a:r>
            <a:r>
              <a:rPr lang="en-US" altLang="en-US" sz="1800" dirty="0">
                <a:latin typeface="Times New Roman" pitchFamily="18" charset="0"/>
              </a:rPr>
              <a:t>3 </a:t>
            </a:r>
            <a:r>
              <a:rPr lang="en-US" altLang="en-US" sz="1800" dirty="0">
                <a:latin typeface="Comic Sans MS" pitchFamily="66" charset="0"/>
              </a:rPr>
              <a:t>will usually suffice</a:t>
            </a:r>
            <a:endParaRPr lang="en-US" altLang="en-US" sz="1800" dirty="0">
              <a:latin typeface="Times New Roman" pitchFamily="18" charset="0"/>
            </a:endParaRPr>
          </a:p>
        </p:txBody>
      </p:sp>
      <p:sp>
        <p:nvSpPr>
          <p:cNvPr id="39948" name="Text Box 13"/>
          <p:cNvSpPr txBox="1">
            <a:spLocks noChangeArrowheads="1"/>
          </p:cNvSpPr>
          <p:nvPr/>
        </p:nvSpPr>
        <p:spPr bwMode="auto">
          <a:xfrm>
            <a:off x="1644650" y="3929063"/>
            <a:ext cx="565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t>that</a:t>
            </a:r>
          </a:p>
        </p:txBody>
      </p:sp>
      <p:sp>
        <p:nvSpPr>
          <p:cNvPr id="39940" name="Text Box 4"/>
          <p:cNvSpPr txBox="1">
            <a:spLocks noChangeArrowheads="1"/>
          </p:cNvSpPr>
          <p:nvPr/>
        </p:nvSpPr>
        <p:spPr bwMode="auto">
          <a:xfrm>
            <a:off x="457200" y="2557463"/>
            <a:ext cx="1676400" cy="1739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a:t>To sample </a:t>
            </a:r>
            <a:r>
              <a:rPr lang="en-US" altLang="en-US" sz="1800" b="1">
                <a:latin typeface="Times New Roman" pitchFamily="18" charset="0"/>
              </a:rPr>
              <a:t>I</a:t>
            </a:r>
            <a:r>
              <a:rPr lang="en-US" altLang="en-US" sz="1800">
                <a:latin typeface="Times New Roman" pitchFamily="18" charset="0"/>
              </a:rPr>
              <a:t>(</a:t>
            </a:r>
            <a:r>
              <a:rPr lang="en-US" altLang="en-US" sz="1800" i="1">
                <a:latin typeface="Times New Roman" pitchFamily="18" charset="0"/>
              </a:rPr>
              <a:t>r</a:t>
            </a:r>
            <a:r>
              <a:rPr lang="en-US" altLang="en-US" sz="1800">
                <a:latin typeface="Times New Roman" pitchFamily="18" charset="0"/>
              </a:rPr>
              <a:t>,</a:t>
            </a:r>
            <a:r>
              <a:rPr lang="en-US" altLang="en-US" sz="1800" i="1">
                <a:latin typeface="Times New Roman" pitchFamily="18" charset="0"/>
              </a:rPr>
              <a:t>c</a:t>
            </a:r>
            <a:r>
              <a:rPr lang="en-US" altLang="en-US" sz="1800">
                <a:latin typeface="Times New Roman" pitchFamily="18" charset="0"/>
              </a:rPr>
              <a:t>)</a:t>
            </a:r>
            <a:r>
              <a:rPr lang="en-US" altLang="en-US" sz="1800"/>
              <a:t> every </a:t>
            </a:r>
            <a:r>
              <a:rPr lang="en-US" altLang="en-US" sz="1800" i="1">
                <a:latin typeface="Times New Roman" pitchFamily="18" charset="0"/>
              </a:rPr>
              <a:t>N </a:t>
            </a:r>
            <a:r>
              <a:rPr lang="en-US" altLang="en-US" sz="1800"/>
              <a:t>pixels multiply </a:t>
            </a:r>
            <a:r>
              <a:rPr lang="en-US" altLang="en-US" sz="1800" b="1">
                <a:latin typeface="French Script MT" pitchFamily="66" charset="0"/>
              </a:rPr>
              <a:t>I</a:t>
            </a:r>
            <a:r>
              <a:rPr lang="en-US" altLang="en-US" sz="1800">
                <a:latin typeface="Times New Roman" pitchFamily="18" charset="0"/>
              </a:rPr>
              <a:t>(</a:t>
            </a:r>
            <a:r>
              <a:rPr lang="en-US" altLang="en-US" sz="1800" i="1">
                <a:latin typeface="Times New Roman" pitchFamily="18" charset="0"/>
              </a:rPr>
              <a:t>u</a:t>
            </a:r>
            <a:r>
              <a:rPr lang="en-US" altLang="en-US" sz="1800">
                <a:latin typeface="Times New Roman" pitchFamily="18" charset="0"/>
              </a:rPr>
              <a:t>,</a:t>
            </a:r>
            <a:r>
              <a:rPr lang="en-US" altLang="en-US" sz="1800" i="1">
                <a:latin typeface="Times New Roman" pitchFamily="18" charset="0"/>
              </a:rPr>
              <a:t>v</a:t>
            </a:r>
            <a:r>
              <a:rPr lang="en-US" altLang="en-US" sz="1800">
                <a:latin typeface="Times New Roman" pitchFamily="18" charset="0"/>
              </a:rPr>
              <a:t>)</a:t>
            </a:r>
            <a:r>
              <a:rPr lang="en-US" altLang="en-US" sz="1800" b="1">
                <a:latin typeface="French Script MT" pitchFamily="66" charset="0"/>
              </a:rPr>
              <a:t> = F</a:t>
            </a:r>
            <a:r>
              <a:rPr lang="en-US" altLang="en-US" sz="1800">
                <a:latin typeface="Times New Roman" pitchFamily="18" charset="0"/>
              </a:rPr>
              <a:t>{</a:t>
            </a:r>
            <a:r>
              <a:rPr lang="en-US" altLang="en-US" sz="1800" b="1">
                <a:latin typeface="Times New Roman" pitchFamily="18" charset="0"/>
              </a:rPr>
              <a:t>I</a:t>
            </a:r>
            <a:r>
              <a:rPr lang="en-US" altLang="en-US" sz="1800">
                <a:latin typeface="Times New Roman" pitchFamily="18" charset="0"/>
              </a:rPr>
              <a:t>} </a:t>
            </a:r>
            <a:r>
              <a:rPr lang="en-US" altLang="en-US" sz="1800"/>
              <a:t>by a window </a:t>
            </a:r>
            <a:r>
              <a:rPr lang="en-US" altLang="en-US" sz="1800" b="1">
                <a:latin typeface="Times New Roman" pitchFamily="18" charset="0"/>
              </a:rPr>
              <a:t>H</a:t>
            </a:r>
            <a:r>
              <a:rPr lang="en-US" altLang="en-US" sz="1800">
                <a:latin typeface="Times New Roman" pitchFamily="18" charset="0"/>
              </a:rPr>
              <a:t>(</a:t>
            </a:r>
            <a:r>
              <a:rPr lang="en-US" altLang="en-US" sz="1800" i="1">
                <a:latin typeface="Times New Roman" pitchFamily="18" charset="0"/>
              </a:rPr>
              <a:t>u</a:t>
            </a:r>
            <a:r>
              <a:rPr lang="en-US" altLang="en-US" sz="1800">
                <a:latin typeface="Times New Roman" pitchFamily="18" charset="0"/>
              </a:rPr>
              <a:t>,</a:t>
            </a:r>
            <a:r>
              <a:rPr lang="en-US" altLang="en-US" sz="1800" i="1">
                <a:latin typeface="Times New Roman" pitchFamily="18" charset="0"/>
              </a:rPr>
              <a:t>v</a:t>
            </a:r>
            <a:r>
              <a:rPr lang="en-US" altLang="en-US" sz="1800">
                <a:latin typeface="Times New Roman" pitchFamily="18" charset="0"/>
              </a:rPr>
              <a:t>)</a:t>
            </a:r>
            <a:r>
              <a:rPr lang="en-US" altLang="en-US" sz="1800"/>
              <a:t> such</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csx1117-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220788"/>
            <a:ext cx="3421062"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7" descr="PS-aliasing-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8"/>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0965" name="Text Box 9"/>
          <p:cNvSpPr txBox="1">
            <a:spLocks noChangeArrowheads="1"/>
          </p:cNvSpPr>
          <p:nvPr/>
        </p:nvSpPr>
        <p:spPr bwMode="auto">
          <a:xfrm>
            <a:off x="1754188" y="5835650"/>
            <a:ext cx="1606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original image</a:t>
            </a:r>
          </a:p>
        </p:txBody>
      </p:sp>
      <p:sp>
        <p:nvSpPr>
          <p:cNvPr id="40966" name="Text Box 10"/>
          <p:cNvSpPr txBox="1">
            <a:spLocks noChangeArrowheads="1"/>
          </p:cNvSpPr>
          <p:nvPr/>
        </p:nvSpPr>
        <p:spPr bwMode="auto">
          <a:xfrm>
            <a:off x="5689600" y="5835650"/>
            <a:ext cx="1809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power spectrum</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sx1117-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220788"/>
            <a:ext cx="3421062"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descr="PS-aliasing-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p:cNvSpPr>
            <a:spLocks noChangeArrowheads="1"/>
          </p:cNvSpPr>
          <p:nvPr/>
        </p:nvSpPr>
        <p:spPr bwMode="auto">
          <a:xfrm>
            <a:off x="5730875" y="2362200"/>
            <a:ext cx="1706563" cy="228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41989" name="Text Box 5"/>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1990" name="Text Box 6"/>
          <p:cNvSpPr txBox="1">
            <a:spLocks noChangeArrowheads="1"/>
          </p:cNvSpPr>
          <p:nvPr/>
        </p:nvSpPr>
        <p:spPr bwMode="auto">
          <a:xfrm>
            <a:off x="1081088" y="5835650"/>
            <a:ext cx="2952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to decimate original by 2 …</a:t>
            </a:r>
          </a:p>
        </p:txBody>
      </p:sp>
      <p:sp>
        <p:nvSpPr>
          <p:cNvPr id="41991" name="Text Box 7"/>
          <p:cNvSpPr txBox="1">
            <a:spLocks noChangeArrowheads="1"/>
          </p:cNvSpPr>
          <p:nvPr/>
        </p:nvSpPr>
        <p:spPr bwMode="auto">
          <a:xfrm>
            <a:off x="5110736" y="5835650"/>
            <a:ext cx="296747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dirty="0"/>
              <a:t>… zero outside red </a:t>
            </a:r>
            <a:r>
              <a:rPr lang="en-US" altLang="en-US" sz="1800" dirty="0" smtClean="0"/>
              <a:t>square.</a:t>
            </a:r>
            <a:endParaRPr lang="en-US" altLang="en-US" sz="1800" dirty="0"/>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descr="csx1117-1-2-IDS-ideal-small-zoo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220788"/>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3" descr="csx1117-1-2-PS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6"/>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3013" name="Text Box 7"/>
          <p:cNvSpPr txBox="1">
            <a:spLocks noChangeArrowheads="1"/>
          </p:cNvSpPr>
          <p:nvPr/>
        </p:nvSpPr>
        <p:spPr bwMode="auto">
          <a:xfrm>
            <a:off x="586413" y="5835650"/>
            <a:ext cx="394210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dirty="0" smtClean="0"/>
              <a:t>Notice the shift &amp; </a:t>
            </a:r>
            <a:r>
              <a:rPr lang="en-US" altLang="en-US" sz="1800" dirty="0"/>
              <a:t>ringing in the result</a:t>
            </a:r>
          </a:p>
        </p:txBody>
      </p:sp>
      <p:sp>
        <p:nvSpPr>
          <p:cNvPr id="43014" name="Text Box 8"/>
          <p:cNvSpPr txBox="1">
            <a:spLocks noChangeArrowheads="1"/>
          </p:cNvSpPr>
          <p:nvPr/>
        </p:nvSpPr>
        <p:spPr bwMode="auto">
          <a:xfrm>
            <a:off x="6013450" y="5835650"/>
            <a:ext cx="11620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ideal filter</a:t>
            </a:r>
          </a:p>
        </p:txBody>
      </p:sp>
      <p:sp>
        <p:nvSpPr>
          <p:cNvPr id="43015" name="Text Box 10"/>
          <p:cNvSpPr txBox="1">
            <a:spLocks noChangeArrowheads="1"/>
          </p:cNvSpPr>
          <p:nvPr/>
        </p:nvSpPr>
        <p:spPr bwMode="auto">
          <a:xfrm>
            <a:off x="914400" y="53340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dirty="0">
                <a:latin typeface="Comic Sans MS" pitchFamily="66" charset="0"/>
              </a:rPr>
              <a:t>zoomed × 2</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5181600" y="1676400"/>
            <a:ext cx="3460750" cy="366713"/>
          </a:xfrm>
          <a:prstGeom prst="rect">
            <a:avLst/>
          </a:prstGeom>
          <a:solidFill>
            <a:srgbClr val="CCFFCC"/>
          </a:solidFill>
          <a:ln>
            <a:noFill/>
          </a:ln>
          <a:effectLst>
            <a:outerShdw blurRad="63500"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a:latin typeface="Courier New" pitchFamily="49" charset="0"/>
              </a:rPr>
              <a:t>&gt;&gt; J = I(1:2:R,1:2:C,:);</a:t>
            </a:r>
          </a:p>
        </p:txBody>
      </p:sp>
      <p:pic>
        <p:nvPicPr>
          <p:cNvPr id="10243" name="Picture 3" descr="csx1117-1-2-IDS-NN-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660650"/>
            <a:ext cx="1711325" cy="22860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4"/>
          <p:cNvSpPr>
            <a:spLocks noGrp="1" noChangeArrowheads="1"/>
          </p:cNvSpPr>
          <p:nvPr>
            <p:ph type="title"/>
          </p:nvPr>
        </p:nvSpPr>
        <p:spPr>
          <a:xfrm>
            <a:off x="457200" y="914400"/>
            <a:ext cx="8077200" cy="723900"/>
          </a:xfrm>
          <a:noFill/>
        </p:spPr>
        <p:txBody>
          <a:bodyPr lIns="92075" tIns="46038" rIns="92075" bIns="46038"/>
          <a:lstStyle/>
          <a:p>
            <a:r>
              <a:rPr lang="en-US" altLang="en-US" sz="3200" smtClean="0"/>
              <a:t>Downsampling (Decimation)</a:t>
            </a:r>
          </a:p>
        </p:txBody>
      </p:sp>
      <p:sp>
        <p:nvSpPr>
          <p:cNvPr id="10245" name="Line 5"/>
          <p:cNvSpPr>
            <a:spLocks noChangeShapeType="1"/>
          </p:cNvSpPr>
          <p:nvPr/>
        </p:nvSpPr>
        <p:spPr bwMode="auto">
          <a:xfrm>
            <a:off x="3695700" y="1684338"/>
            <a:ext cx="4076700" cy="9826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6" name="Line 6"/>
          <p:cNvSpPr>
            <a:spLocks noChangeShapeType="1"/>
          </p:cNvSpPr>
          <p:nvPr/>
        </p:nvSpPr>
        <p:spPr bwMode="auto">
          <a:xfrm flipV="1">
            <a:off x="3733800" y="4953000"/>
            <a:ext cx="4038600" cy="9382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7" name="Line 7"/>
          <p:cNvSpPr>
            <a:spLocks noChangeShapeType="1"/>
          </p:cNvSpPr>
          <p:nvPr/>
        </p:nvSpPr>
        <p:spPr bwMode="auto">
          <a:xfrm>
            <a:off x="533400" y="1676400"/>
            <a:ext cx="5562600" cy="9906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8" name="Line 8"/>
          <p:cNvSpPr>
            <a:spLocks noChangeShapeType="1"/>
          </p:cNvSpPr>
          <p:nvPr/>
        </p:nvSpPr>
        <p:spPr bwMode="auto">
          <a:xfrm flipV="1">
            <a:off x="547688" y="4929188"/>
            <a:ext cx="5532437" cy="9620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49" name="Picture 9"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3175000" cy="42418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 Box 10"/>
          <p:cNvSpPr txBox="1">
            <a:spLocks noChangeArrowheads="1"/>
          </p:cNvSpPr>
          <p:nvPr/>
        </p:nvSpPr>
        <p:spPr bwMode="auto">
          <a:xfrm>
            <a:off x="4022725" y="3135313"/>
            <a:ext cx="1841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0251" name="Text Box 11"/>
          <p:cNvSpPr txBox="1">
            <a:spLocks noChangeArrowheads="1"/>
          </p:cNvSpPr>
          <p:nvPr/>
        </p:nvSpPr>
        <p:spPr bwMode="auto">
          <a:xfrm>
            <a:off x="4419600" y="5715000"/>
            <a:ext cx="4267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t>E.g.: every 2</a:t>
            </a:r>
            <a:r>
              <a:rPr lang="en-US" altLang="en-US" baseline="30000" dirty="0"/>
              <a:t>nd</a:t>
            </a:r>
            <a:r>
              <a:rPr lang="en-US" altLang="en-US" dirty="0"/>
              <a:t> pixel in every 2</a:t>
            </a:r>
            <a:r>
              <a:rPr lang="en-US" altLang="en-US" baseline="30000" dirty="0"/>
              <a:t>nd</a:t>
            </a:r>
            <a:r>
              <a:rPr lang="en-US" altLang="en-US" dirty="0"/>
              <a:t> row</a:t>
            </a:r>
          </a:p>
        </p:txBody>
      </p:sp>
      <p:pic>
        <p:nvPicPr>
          <p:cNvPr id="10252" name="Picture 13" descr="csx1117-engine-de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032125"/>
            <a:ext cx="774700" cy="1550988"/>
          </a:xfrm>
          <a:prstGeom prst="rect">
            <a:avLst/>
          </a:prstGeom>
          <a:noFill/>
          <a:ln w="19050">
            <a:solidFill>
              <a:srgbClr val="FF0000"/>
            </a:solidFill>
            <a:miter lim="800000"/>
            <a:headEnd/>
            <a:tailEnd/>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0253" name="Rectangle 14"/>
          <p:cNvSpPr>
            <a:spLocks noChangeArrowheads="1"/>
          </p:cNvSpPr>
          <p:nvPr/>
        </p:nvSpPr>
        <p:spPr bwMode="auto">
          <a:xfrm>
            <a:off x="7040563" y="3352800"/>
            <a:ext cx="122237" cy="228600"/>
          </a:xfrm>
          <a:prstGeom prst="rect">
            <a:avLst/>
          </a:prstGeom>
          <a:noFill/>
          <a:ln w="1270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0254" name="Rectangle 15"/>
          <p:cNvSpPr>
            <a:spLocks noChangeArrowheads="1"/>
          </p:cNvSpPr>
          <p:nvPr/>
        </p:nvSpPr>
        <p:spPr bwMode="auto">
          <a:xfrm>
            <a:off x="2324100" y="3008313"/>
            <a:ext cx="214313" cy="3206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0255" name="Text Box 16"/>
          <p:cNvSpPr txBox="1">
            <a:spLocks noChangeArrowheads="1"/>
          </p:cNvSpPr>
          <p:nvPr/>
        </p:nvSpPr>
        <p:spPr bwMode="auto">
          <a:xfrm>
            <a:off x="1220788" y="288925"/>
            <a:ext cx="264527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t>Bad, </a:t>
            </a:r>
            <a:r>
              <a:rPr lang="en-US" altLang="en-US" dirty="0" smtClean="0"/>
              <a:t>bad – </a:t>
            </a:r>
            <a:r>
              <a:rPr lang="en-US" altLang="en-US" dirty="0"/>
              <a:t>very bad.</a:t>
            </a:r>
          </a:p>
        </p:txBody>
      </p:sp>
      <p:sp>
        <p:nvSpPr>
          <p:cNvPr id="10256" name="Line 17"/>
          <p:cNvSpPr>
            <a:spLocks noChangeShapeType="1"/>
          </p:cNvSpPr>
          <p:nvPr/>
        </p:nvSpPr>
        <p:spPr bwMode="auto">
          <a:xfrm>
            <a:off x="2536825" y="3178175"/>
            <a:ext cx="1927225" cy="1206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257" name="Line 18"/>
          <p:cNvSpPr>
            <a:spLocks noChangeShapeType="1"/>
          </p:cNvSpPr>
          <p:nvPr/>
        </p:nvSpPr>
        <p:spPr bwMode="auto">
          <a:xfrm>
            <a:off x="5287963" y="3352800"/>
            <a:ext cx="1760537" cy="1190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8" descr="PS-aliasing-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7" descr="Gaussian-Rdiv4-Cdi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5730875" y="2362200"/>
            <a:ext cx="1706563" cy="228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44037" name="Rectangle 10"/>
          <p:cNvSpPr>
            <a:spLocks noChangeArrowheads="1"/>
          </p:cNvSpPr>
          <p:nvPr/>
        </p:nvSpPr>
        <p:spPr bwMode="auto">
          <a:xfrm>
            <a:off x="1692275" y="2362200"/>
            <a:ext cx="1706563" cy="228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44038" name="Text Box 11"/>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grpSp>
        <p:nvGrpSpPr>
          <p:cNvPr id="44039" name="Group 1"/>
          <p:cNvGrpSpPr>
            <a:grpSpLocks/>
          </p:cNvGrpSpPr>
          <p:nvPr/>
        </p:nvGrpSpPr>
        <p:grpSpPr bwMode="auto">
          <a:xfrm>
            <a:off x="482600" y="5791200"/>
            <a:ext cx="8167688" cy="396875"/>
            <a:chOff x="396875" y="5955505"/>
            <a:chExt cx="8167688" cy="396875"/>
          </a:xfrm>
        </p:grpSpPr>
        <p:sp>
          <p:nvSpPr>
            <p:cNvPr id="44043" name="Text Box 12"/>
            <p:cNvSpPr txBox="1">
              <a:spLocks noChangeArrowheads="1"/>
            </p:cNvSpPr>
            <p:nvPr/>
          </p:nvSpPr>
          <p:spPr bwMode="auto">
            <a:xfrm>
              <a:off x="396875" y="5971143"/>
              <a:ext cx="42672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To reduce ringing try multiplying the FT</a:t>
              </a:r>
            </a:p>
          </p:txBody>
        </p:sp>
        <p:sp>
          <p:nvSpPr>
            <p:cNvPr id="44044" name="Text Box 13"/>
            <p:cNvSpPr txBox="1">
              <a:spLocks noChangeArrowheads="1"/>
            </p:cNvSpPr>
            <p:nvPr/>
          </p:nvSpPr>
          <p:spPr bwMode="auto">
            <a:xfrm>
              <a:off x="4622800" y="5955505"/>
              <a:ext cx="39417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by a Gaussian w/ </a:t>
              </a:r>
              <a:r>
                <a:rPr lang="en-US" altLang="en-US"/>
                <a:t>(</a:t>
              </a:r>
              <a:r>
                <a:rPr lang="en-US" altLang="en-US">
                  <a:sym typeface="Euclid Symbol" pitchFamily="18" charset="2"/>
                </a:rPr>
                <a:t></a:t>
              </a:r>
              <a:r>
                <a:rPr lang="en-US" altLang="en-US" baseline="-25000">
                  <a:sym typeface="Euclid Symbol" pitchFamily="18" charset="2"/>
                </a:rPr>
                <a:t>v</a:t>
              </a:r>
              <a:r>
                <a:rPr lang="en-US" altLang="en-US">
                  <a:sym typeface="Euclid Symbol" pitchFamily="18" charset="2"/>
                </a:rPr>
                <a:t>,</a:t>
              </a:r>
              <a:r>
                <a:rPr lang="en-US" altLang="en-US" baseline="-25000">
                  <a:sym typeface="Euclid Symbol" pitchFamily="18" charset="2"/>
                </a:rPr>
                <a:t>u</a:t>
              </a:r>
              <a:r>
                <a:rPr lang="en-US" altLang="en-US"/>
                <a:t>)=(</a:t>
              </a:r>
              <a:r>
                <a:rPr lang="en-US" altLang="en-US">
                  <a:cs typeface="Arial" pitchFamily="34" charset="0"/>
                </a:rPr>
                <a:t>¼</a:t>
              </a:r>
              <a:r>
                <a:rPr lang="en-US" altLang="en-US"/>
                <a:t>R, ¼C)</a:t>
              </a:r>
            </a:p>
          </p:txBody>
        </p:sp>
      </p:gr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2" descr="csx1117-1-2-IDS-gaussian-Rdiv4-Cdiv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6" descr="csx1117-1-2-PSDS-Gaussian-Rdiv4-Cdi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10"/>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5061" name="Text Box 13"/>
          <p:cNvSpPr txBox="1">
            <a:spLocks noChangeArrowheads="1"/>
          </p:cNvSpPr>
          <p:nvPr/>
        </p:nvSpPr>
        <p:spPr bwMode="auto">
          <a:xfrm>
            <a:off x="1403350" y="5835650"/>
            <a:ext cx="23114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PS of FT </a:t>
            </a:r>
            <a:r>
              <a:rPr lang="en-US" altLang="en-US" sz="1800">
                <a:cs typeface="Arial" pitchFamily="34" charset="0"/>
              </a:rPr>
              <a:t>× Gaussian</a:t>
            </a:r>
          </a:p>
        </p:txBody>
      </p:sp>
      <p:sp>
        <p:nvSpPr>
          <p:cNvPr id="45062" name="Text Box 14"/>
          <p:cNvSpPr txBox="1">
            <a:spLocks noChangeArrowheads="1"/>
          </p:cNvSpPr>
          <p:nvPr/>
        </p:nvSpPr>
        <p:spPr bwMode="auto">
          <a:xfrm>
            <a:off x="4667250" y="5835650"/>
            <a:ext cx="3854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ringing is reduced but result is blurry</a:t>
            </a:r>
          </a:p>
        </p:txBody>
      </p:sp>
      <p:sp>
        <p:nvSpPr>
          <p:cNvPr id="45063" name="Text Box 15"/>
          <p:cNvSpPr txBox="1">
            <a:spLocks noChangeArrowheads="1"/>
          </p:cNvSpPr>
          <p:nvPr/>
        </p:nvSpPr>
        <p:spPr bwMode="auto">
          <a:xfrm>
            <a:off x="4953000" y="53340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descr="Gaussian-Rdiv2-Cd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2" descr="PS-aliasing-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4"/>
          <p:cNvSpPr>
            <a:spLocks noChangeArrowheads="1"/>
          </p:cNvSpPr>
          <p:nvPr/>
        </p:nvSpPr>
        <p:spPr bwMode="auto">
          <a:xfrm>
            <a:off x="5730875" y="2362200"/>
            <a:ext cx="1706563" cy="228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46085" name="Rectangle 5"/>
          <p:cNvSpPr>
            <a:spLocks noChangeArrowheads="1"/>
          </p:cNvSpPr>
          <p:nvPr/>
        </p:nvSpPr>
        <p:spPr bwMode="auto">
          <a:xfrm>
            <a:off x="1692275" y="2362200"/>
            <a:ext cx="1706563" cy="2286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46086" name="Text Box 8"/>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6087" name="Text Box 9"/>
          <p:cNvSpPr txBox="1">
            <a:spLocks noChangeArrowheads="1"/>
          </p:cNvSpPr>
          <p:nvPr/>
        </p:nvSpPr>
        <p:spPr bwMode="auto">
          <a:xfrm>
            <a:off x="396875" y="5851525"/>
            <a:ext cx="4267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try multiplying the FT</a:t>
            </a:r>
          </a:p>
        </p:txBody>
      </p:sp>
      <p:sp>
        <p:nvSpPr>
          <p:cNvPr id="46088" name="Text Box 10"/>
          <p:cNvSpPr txBox="1">
            <a:spLocks noChangeArrowheads="1"/>
          </p:cNvSpPr>
          <p:nvPr/>
        </p:nvSpPr>
        <p:spPr bwMode="auto">
          <a:xfrm>
            <a:off x="4622800" y="5849938"/>
            <a:ext cx="39417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by a Gaussian w/ </a:t>
            </a:r>
            <a:r>
              <a:rPr lang="en-US" altLang="en-US"/>
              <a:t>(</a:t>
            </a:r>
            <a:r>
              <a:rPr lang="en-US" altLang="en-US">
                <a:sym typeface="Euclid Symbol" pitchFamily="18" charset="2"/>
              </a:rPr>
              <a:t></a:t>
            </a:r>
            <a:r>
              <a:rPr lang="en-US" altLang="en-US" baseline="-25000">
                <a:sym typeface="Euclid Symbol" pitchFamily="18" charset="2"/>
              </a:rPr>
              <a:t>v</a:t>
            </a:r>
            <a:r>
              <a:rPr lang="en-US" altLang="en-US">
                <a:sym typeface="Euclid Symbol" pitchFamily="18" charset="2"/>
              </a:rPr>
              <a:t>,</a:t>
            </a:r>
            <a:r>
              <a:rPr lang="en-US" altLang="en-US" baseline="-25000">
                <a:sym typeface="Euclid Symbol" pitchFamily="18" charset="2"/>
              </a:rPr>
              <a:t>u</a:t>
            </a:r>
            <a:r>
              <a:rPr lang="en-US" altLang="en-US"/>
              <a:t>)=(</a:t>
            </a:r>
            <a:r>
              <a:rPr lang="en-US" altLang="en-US">
                <a:cs typeface="Arial" pitchFamily="34" charset="0"/>
              </a:rPr>
              <a:t>½</a:t>
            </a:r>
            <a:r>
              <a:rPr lang="en-US" altLang="en-US"/>
              <a:t>R, ½C)</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6" descr="csx1117-1-2-IDS-gaussian-Rdiv2-Cdiv2-small-zoo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descr="csx1117-1-2-PSDS-Gaussian-Rdiv2-Cd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3" descr="csx1117-1-2-PSDS-Gaussian-Rdiv4-Cdiv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8" descr="csx1117-1-2-PSDS-Gaussian-Rdiv2-Cdi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12"/>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7111" name="Text Box 13"/>
          <p:cNvSpPr txBox="1">
            <a:spLocks noChangeArrowheads="1"/>
          </p:cNvSpPr>
          <p:nvPr/>
        </p:nvSpPr>
        <p:spPr bwMode="auto">
          <a:xfrm>
            <a:off x="1403350" y="5835650"/>
            <a:ext cx="23114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PS of FT </a:t>
            </a:r>
            <a:r>
              <a:rPr lang="en-US" altLang="en-US" sz="1800">
                <a:cs typeface="Arial" pitchFamily="34" charset="0"/>
              </a:rPr>
              <a:t>× Gaussian</a:t>
            </a:r>
          </a:p>
        </p:txBody>
      </p:sp>
      <p:sp>
        <p:nvSpPr>
          <p:cNvPr id="47112" name="Text Box 14"/>
          <p:cNvSpPr txBox="1">
            <a:spLocks noChangeArrowheads="1"/>
          </p:cNvSpPr>
          <p:nvPr/>
        </p:nvSpPr>
        <p:spPr bwMode="auto">
          <a:xfrm>
            <a:off x="4635500" y="5835650"/>
            <a:ext cx="3917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some aliasing but result is less blurry</a:t>
            </a:r>
          </a:p>
        </p:txBody>
      </p:sp>
      <p:sp>
        <p:nvSpPr>
          <p:cNvPr id="47113" name="Text Box 15"/>
          <p:cNvSpPr txBox="1">
            <a:spLocks noChangeArrowheads="1"/>
          </p:cNvSpPr>
          <p:nvPr/>
        </p:nvSpPr>
        <p:spPr bwMode="auto">
          <a:xfrm>
            <a:off x="4953000" y="53340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6" descr="csx1117-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10" descr="csx1117-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8" descr="csx1117-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9" descr="csx1117-1-2-IDS-id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199"/>
            <a:ext cx="3419856" cy="45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3" descr="csx1117-1-2-IDS-gaussian-Rdiv2-Cd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ext Box 11"/>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8136" name="Text Box 12"/>
          <p:cNvSpPr txBox="1">
            <a:spLocks noChangeArrowheads="1"/>
          </p:cNvSpPr>
          <p:nvPr/>
        </p:nvSpPr>
        <p:spPr bwMode="auto">
          <a:xfrm>
            <a:off x="914400" y="53340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sp>
        <p:nvSpPr>
          <p:cNvPr id="48137" name="Text Box 13"/>
          <p:cNvSpPr txBox="1">
            <a:spLocks noChangeArrowheads="1"/>
          </p:cNvSpPr>
          <p:nvPr/>
        </p:nvSpPr>
        <p:spPr bwMode="auto">
          <a:xfrm>
            <a:off x="1851025" y="5835650"/>
            <a:ext cx="14160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ideal filtered</a:t>
            </a:r>
            <a:endParaRPr lang="en-US" altLang="en-US" sz="1800">
              <a:cs typeface="Arial" pitchFamily="34" charset="0"/>
            </a:endParaRPr>
          </a:p>
        </p:txBody>
      </p:sp>
      <p:sp>
        <p:nvSpPr>
          <p:cNvPr id="48138" name="Text Box 14"/>
          <p:cNvSpPr txBox="1">
            <a:spLocks noChangeArrowheads="1"/>
          </p:cNvSpPr>
          <p:nvPr/>
        </p:nvSpPr>
        <p:spPr bwMode="auto">
          <a:xfrm>
            <a:off x="6134100" y="583565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original</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7" descr="csx1117-1-2-IDS-gaussian-Rdiv4-Cdiv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10" descr="csx1117-1-2-IDS-gaussian-Rdiv2-Cd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67" y="1218532"/>
            <a:ext cx="3419856" cy="45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11" descr="csx1117-1-2-IDS-gaussian-Rdiv4-Cdiv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19200"/>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9"/>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49159" name="Text Box 13"/>
          <p:cNvSpPr txBox="1">
            <a:spLocks noChangeArrowheads="1"/>
          </p:cNvSpPr>
          <p:nvPr/>
        </p:nvSpPr>
        <p:spPr bwMode="auto">
          <a:xfrm>
            <a:off x="2098675" y="583565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original</a:t>
            </a:r>
            <a:endParaRPr lang="en-US" altLang="en-US" sz="1800">
              <a:cs typeface="Arial" pitchFamily="34" charset="0"/>
            </a:endParaRPr>
          </a:p>
        </p:txBody>
      </p:sp>
      <p:sp>
        <p:nvSpPr>
          <p:cNvPr id="49160" name="Text Box 15"/>
          <p:cNvSpPr txBox="1">
            <a:spLocks noChangeArrowheads="1"/>
          </p:cNvSpPr>
          <p:nvPr/>
        </p:nvSpPr>
        <p:spPr bwMode="auto">
          <a:xfrm>
            <a:off x="4870450" y="5849938"/>
            <a:ext cx="34464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Gaussian w/ </a:t>
            </a:r>
            <a:r>
              <a:rPr lang="en-US" altLang="en-US"/>
              <a:t>(</a:t>
            </a:r>
            <a:r>
              <a:rPr lang="en-US" altLang="en-US">
                <a:sym typeface="Euclid Symbol" pitchFamily="18" charset="2"/>
              </a:rPr>
              <a:t></a:t>
            </a:r>
            <a:r>
              <a:rPr lang="en-US" altLang="en-US" baseline="-25000">
                <a:sym typeface="Euclid Symbol" pitchFamily="18" charset="2"/>
              </a:rPr>
              <a:t>v</a:t>
            </a:r>
            <a:r>
              <a:rPr lang="en-US" altLang="en-US">
                <a:sym typeface="Euclid Symbol" pitchFamily="18" charset="2"/>
              </a:rPr>
              <a:t>,</a:t>
            </a:r>
            <a:r>
              <a:rPr lang="en-US" altLang="en-US" baseline="-25000">
                <a:sym typeface="Euclid Symbol" pitchFamily="18" charset="2"/>
              </a:rPr>
              <a:t>u</a:t>
            </a:r>
            <a:r>
              <a:rPr lang="en-US" altLang="en-US"/>
              <a:t>)=(¼R, ¼C)</a:t>
            </a:r>
          </a:p>
        </p:txBody>
      </p:sp>
      <p:sp>
        <p:nvSpPr>
          <p:cNvPr id="49161" name="Text Box 16"/>
          <p:cNvSpPr txBox="1">
            <a:spLocks noChangeArrowheads="1"/>
          </p:cNvSpPr>
          <p:nvPr/>
        </p:nvSpPr>
        <p:spPr bwMode="auto">
          <a:xfrm>
            <a:off x="4953000" y="52578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3" descr="csx1117-1-2-IDS-gaussian-Rdiv2-Cdiv2-small-zoo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05" y="1216152"/>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12"/>
          <p:cNvSpPr txBox="1">
            <a:spLocks noChangeArrowheads="1"/>
          </p:cNvSpPr>
          <p:nvPr/>
        </p:nvSpPr>
        <p:spPr bwMode="auto">
          <a:xfrm>
            <a:off x="914400" y="53340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pic>
        <p:nvPicPr>
          <p:cNvPr id="50180" name="Picture 2"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3"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4"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106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6" descr="csx1117-1-2-IDS-gaussian-Rdiv2-Cd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 Box 7"/>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50185" name="Text Box 9"/>
          <p:cNvSpPr txBox="1">
            <a:spLocks noChangeArrowheads="1"/>
          </p:cNvSpPr>
          <p:nvPr/>
        </p:nvSpPr>
        <p:spPr bwMode="auto">
          <a:xfrm>
            <a:off x="715963" y="5807075"/>
            <a:ext cx="36861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t>Gaussian w/ (</a:t>
            </a:r>
            <a:r>
              <a:rPr lang="en-US" altLang="en-US">
                <a:sym typeface="Euclid Symbol" pitchFamily="18" charset="2"/>
              </a:rPr>
              <a:t>v,u</a:t>
            </a:r>
            <a:r>
              <a:rPr lang="en-US" altLang="en-US"/>
              <a:t>)=(</a:t>
            </a:r>
            <a:r>
              <a:rPr lang="en-US" altLang="en-US">
                <a:cs typeface="Arial" pitchFamily="34" charset="0"/>
              </a:rPr>
              <a:t>½</a:t>
            </a:r>
            <a:r>
              <a:rPr lang="en-US" altLang="en-US"/>
              <a:t>R, ½C)</a:t>
            </a:r>
          </a:p>
        </p:txBody>
      </p:sp>
      <p:sp>
        <p:nvSpPr>
          <p:cNvPr id="50186" name="Text Box 10"/>
          <p:cNvSpPr txBox="1">
            <a:spLocks noChangeArrowheads="1"/>
          </p:cNvSpPr>
          <p:nvPr/>
        </p:nvSpPr>
        <p:spPr bwMode="auto">
          <a:xfrm>
            <a:off x="6134100" y="583565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original</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sx1117-1-2-IDS-gaussian-Rdiv2-Cd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341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3" descr="csx1117-1-2-IDS-gaussian-Rdiv4-Cdi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4226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4"/>
          <p:cNvSpPr txBox="1">
            <a:spLocks noChangeArrowheads="1"/>
          </p:cNvSpPr>
          <p:nvPr/>
        </p:nvSpPr>
        <p:spPr bwMode="auto">
          <a:xfrm>
            <a:off x="4953000" y="5334000"/>
            <a:ext cx="1524000" cy="396875"/>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r>
              <a:rPr lang="en-US" altLang="en-US">
                <a:latin typeface="Comic Sans MS" pitchFamily="66" charset="0"/>
              </a:rPr>
              <a:t>zoomed × 2</a:t>
            </a:r>
          </a:p>
        </p:txBody>
      </p:sp>
      <p:pic>
        <p:nvPicPr>
          <p:cNvPr id="51205" name="Picture 10" descr="csx1117-1-2-IDS-NN-zoom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19200"/>
            <a:ext cx="3419475" cy="457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sp>
        <p:nvSpPr>
          <p:cNvPr id="51206" name="Text Box 6"/>
          <p:cNvSpPr txBox="1">
            <a:spLocks noChangeArrowheads="1"/>
          </p:cNvSpPr>
          <p:nvPr/>
        </p:nvSpPr>
        <p:spPr bwMode="auto">
          <a:xfrm>
            <a:off x="1371600" y="381000"/>
            <a:ext cx="30861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latin typeface="Times New Roman" pitchFamily="18" charset="0"/>
              </a:rPr>
              <a:t>Filtering to Prevent Aliasing</a:t>
            </a:r>
          </a:p>
        </p:txBody>
      </p:sp>
      <p:sp>
        <p:nvSpPr>
          <p:cNvPr id="51207" name="Text Box 7"/>
          <p:cNvSpPr txBox="1">
            <a:spLocks noChangeArrowheads="1"/>
          </p:cNvSpPr>
          <p:nvPr/>
        </p:nvSpPr>
        <p:spPr bwMode="auto">
          <a:xfrm>
            <a:off x="2098675" y="583565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original</a:t>
            </a:r>
            <a:endParaRPr lang="en-US" altLang="en-US" sz="1800">
              <a:cs typeface="Arial" pitchFamily="34" charset="0"/>
            </a:endParaRPr>
          </a:p>
        </p:txBody>
      </p:sp>
      <p:sp>
        <p:nvSpPr>
          <p:cNvPr id="51208" name="Text Box 8"/>
          <p:cNvSpPr txBox="1">
            <a:spLocks noChangeArrowheads="1"/>
          </p:cNvSpPr>
          <p:nvPr/>
        </p:nvSpPr>
        <p:spPr bwMode="auto">
          <a:xfrm>
            <a:off x="5281613" y="5878513"/>
            <a:ext cx="26225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t>decimated by factor of 2</a:t>
            </a:r>
            <a:endParaRPr lang="en-US" altLang="en-US"/>
          </a:p>
        </p:txBody>
      </p:sp>
      <p:sp>
        <p:nvSpPr>
          <p:cNvPr id="51209" name="Text Box 9"/>
          <p:cNvSpPr txBox="1">
            <a:spLocks noChangeArrowheads="1"/>
          </p:cNvSpPr>
          <p:nvPr/>
        </p:nvSpPr>
        <p:spPr bwMode="auto">
          <a:xfrm>
            <a:off x="4953000" y="5257800"/>
            <a:ext cx="1524000" cy="3968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zoomed × 2</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p:txBody>
          <a:bodyPr/>
          <a:lstStyle/>
          <a:p>
            <a:r>
              <a:rPr lang="en-US" dirty="0" smtClean="0"/>
              <a:t>Reconstruction of a Downsampled Image</a:t>
            </a:r>
            <a:endParaRPr lang="en-US" dirty="0"/>
          </a:p>
        </p:txBody>
      </p:sp>
      <p:sp>
        <p:nvSpPr>
          <p:cNvPr id="4" name="Content Placeholder 3"/>
          <p:cNvSpPr>
            <a:spLocks noGrp="1"/>
          </p:cNvSpPr>
          <p:nvPr>
            <p:ph idx="1"/>
          </p:nvPr>
        </p:nvSpPr>
        <p:spPr>
          <a:xfrm>
            <a:off x="381000" y="1693420"/>
            <a:ext cx="8371480" cy="3933950"/>
          </a:xfrm>
        </p:spPr>
        <p:txBody>
          <a:bodyPr/>
          <a:lstStyle/>
          <a:p>
            <a:pPr marL="0" indent="0">
              <a:buNone/>
            </a:pPr>
            <a:r>
              <a:rPr lang="en-US" sz="2400" dirty="0" smtClean="0"/>
              <a:t>A band-limited image that was downsampled by a factor of two can be reconstructed – upsampled – using the Fourier Transform.</a:t>
            </a:r>
          </a:p>
          <a:p>
            <a:pPr marL="0" indent="0">
              <a:buNone/>
            </a:pPr>
            <a:r>
              <a:rPr lang="en-US" sz="2400" dirty="0" smtClean="0"/>
              <a:t>Simply copy the FT of the downsampled image into the center of a complex-valued image of all zeros that has twice the dimensions of the downsampled image. Then take the inverse FT.</a:t>
            </a:r>
          </a:p>
          <a:p>
            <a:pPr marL="0" indent="0">
              <a:buNone/>
            </a:pPr>
            <a:r>
              <a:rPr lang="en-US" sz="2400" dirty="0" smtClean="0"/>
              <a:t>This follows from the FT that results from multiplying the image with a “checkerboard” sampling grid. The following example with a Gaussian distribution demonstrates this.</a:t>
            </a:r>
            <a:endParaRPr lang="en-US" sz="2400"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48</a:t>
            </a:fld>
            <a:endParaRPr lang="en-US"/>
          </a:p>
        </p:txBody>
      </p:sp>
    </p:spTree>
    <p:extLst>
      <p:ext uri="{BB962C8B-B14F-4D97-AF65-F5344CB8AC3E}">
        <p14:creationId xmlns:p14="http://schemas.microsoft.com/office/powerpoint/2010/main" val="13667930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49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
        <p:nvSpPr>
          <p:cNvPr id="12"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512</a:t>
            </a:r>
            <a:r>
              <a:rPr lang="en-US" altLang="en-US" dirty="0" smtClean="0">
                <a:sym typeface="Symbol" panose="05050102010706020507" pitchFamily="18" charset="2"/>
              </a:rPr>
              <a:t>768 image with a centered, =4 Gaussian.</a:t>
            </a:r>
            <a:endParaRPr lang="en-US" altLang="en-US" dirty="0"/>
          </a:p>
        </p:txBody>
      </p:sp>
    </p:spTree>
    <p:extLst>
      <p:ext uri="{BB962C8B-B14F-4D97-AF65-F5344CB8AC3E}">
        <p14:creationId xmlns:p14="http://schemas.microsoft.com/office/powerpoint/2010/main" val="69706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52500"/>
            <a:ext cx="7772400" cy="723900"/>
          </a:xfrm>
        </p:spPr>
        <p:txBody>
          <a:bodyPr/>
          <a:lstStyle/>
          <a:p>
            <a:r>
              <a:rPr lang="en-US" dirty="0" err="1" smtClean="0"/>
              <a:t>Jaggies</a:t>
            </a:r>
            <a:r>
              <a:rPr lang="en-US" dirty="0" smtClean="0"/>
              <a:t> and </a:t>
            </a:r>
            <a:r>
              <a:rPr lang="en-US" dirty="0" err="1" smtClean="0"/>
              <a:t>Moire</a:t>
            </a:r>
            <a:endParaRPr lang="en-US" dirty="0"/>
          </a:p>
        </p:txBody>
      </p:sp>
      <p:grpSp>
        <p:nvGrpSpPr>
          <p:cNvPr id="68616" name="Group 68615"/>
          <p:cNvGrpSpPr/>
          <p:nvPr/>
        </p:nvGrpSpPr>
        <p:grpSpPr>
          <a:xfrm>
            <a:off x="409575" y="1828800"/>
            <a:ext cx="8324850" cy="4322177"/>
            <a:chOff x="381000" y="1981200"/>
            <a:chExt cx="8324850" cy="4322177"/>
          </a:xfrm>
        </p:grpSpPr>
        <p:pic>
          <p:nvPicPr>
            <p:cNvPr id="68614" name="Picture 6" descr="F:\Courses\EECE253\Graphics\Sampling\Moire_pattern_of_bricks_small.jpg"/>
            <p:cNvPicPr>
              <a:picLocks noChangeAspect="1" noChangeArrowheads="1"/>
            </p:cNvPicPr>
            <p:nvPr/>
          </p:nvPicPr>
          <p:blipFill rotWithShape="1">
            <a:blip r:embed="rId2">
              <a:extLst>
                <a:ext uri="{28A0092B-C50C-407E-A947-70E740481C1C}">
                  <a14:useLocalDpi xmlns:a14="http://schemas.microsoft.com/office/drawing/2010/main" val="0"/>
                </a:ext>
              </a:extLst>
            </a:blip>
            <a:srcRect l="17535" t="15677"/>
            <a:stretch/>
          </p:blipFill>
          <p:spPr bwMode="auto">
            <a:xfrm>
              <a:off x="4181474" y="3400424"/>
              <a:ext cx="1030287" cy="1285081"/>
            </a:xfrm>
            <a:prstGeom prst="rect">
              <a:avLst/>
            </a:prstGeom>
            <a:noFill/>
            <a:effectLst>
              <a:outerShdw blurRad="63500" dist="1016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a:off x="5211762" y="4685506"/>
              <a:ext cx="3494088" cy="1180306"/>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flipV="1">
              <a:off x="5211762" y="1981200"/>
              <a:ext cx="3494088" cy="1419224"/>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4181474" y="4685506"/>
              <a:ext cx="1457326" cy="1180306"/>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V="1">
              <a:off x="4181474" y="1981200"/>
              <a:ext cx="1457326" cy="1419224"/>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V="1">
              <a:off x="3448050" y="4685506"/>
              <a:ext cx="1763712" cy="1180306"/>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3448050" y="1981200"/>
              <a:ext cx="1763711" cy="1419224"/>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V="1">
              <a:off x="381000" y="4685506"/>
              <a:ext cx="3800474" cy="1180306"/>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381000" y="1981200"/>
              <a:ext cx="3800474" cy="1419224"/>
            </a:xfrm>
            <a:prstGeom prst="line">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8612" name="Picture 4" descr="F:\Courses\EECE253\Graphics\Sampling\Moire_pattern_of_bricks.jpg"/>
            <p:cNvPicPr>
              <a:picLocks noChangeAspect="1" noChangeArrowheads="1"/>
            </p:cNvPicPr>
            <p:nvPr/>
          </p:nvPicPr>
          <p:blipFill rotWithShape="1">
            <a:blip r:embed="rId3">
              <a:extLst>
                <a:ext uri="{28A0092B-C50C-407E-A947-70E740481C1C}">
                  <a14:useLocalDpi xmlns:a14="http://schemas.microsoft.com/office/drawing/2010/main" val="0"/>
                </a:ext>
              </a:extLst>
            </a:blip>
            <a:srcRect l="16834" t="15708" r="2262"/>
            <a:stretch/>
          </p:blipFill>
          <p:spPr bwMode="auto">
            <a:xfrm>
              <a:off x="381000" y="1981200"/>
              <a:ext cx="3067050" cy="3884612"/>
            </a:xfrm>
            <a:prstGeom prst="rect">
              <a:avLst/>
            </a:prstGeom>
            <a:noFill/>
            <a:effectLst>
              <a:outerShdw blurRad="63500" dist="1016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68613" name="Picture 5" descr="F:\Courses\EECE253\Graphics\Sampling\Moire_pattern_of_bricks_large.jpg"/>
            <p:cNvPicPr>
              <a:picLocks noChangeAspect="1" noChangeArrowheads="1"/>
            </p:cNvPicPr>
            <p:nvPr/>
          </p:nvPicPr>
          <p:blipFill rotWithShape="1">
            <a:blip r:embed="rId4">
              <a:extLst>
                <a:ext uri="{28A0092B-C50C-407E-A947-70E740481C1C}">
                  <a14:useLocalDpi xmlns:a14="http://schemas.microsoft.com/office/drawing/2010/main" val="0"/>
                </a:ext>
              </a:extLst>
            </a:blip>
            <a:srcRect l="17529" t="15708" r="1836"/>
            <a:stretch/>
          </p:blipFill>
          <p:spPr bwMode="auto">
            <a:xfrm>
              <a:off x="5638800" y="1981200"/>
              <a:ext cx="3067050" cy="3884612"/>
            </a:xfrm>
            <a:prstGeom prst="rect">
              <a:avLst/>
            </a:prstGeom>
            <a:noFill/>
            <a:effectLst>
              <a:outerShdw blurRad="63500" dist="1016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40" name="Text Box 11"/>
            <p:cNvSpPr txBox="1">
              <a:spLocks noChangeArrowheads="1"/>
            </p:cNvSpPr>
            <p:nvPr/>
          </p:nvSpPr>
          <p:spPr bwMode="auto">
            <a:xfrm>
              <a:off x="3472653" y="2681287"/>
              <a:ext cx="72866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dirty="0" smtClean="0"/>
                <a:t>↓×3</a:t>
              </a:r>
              <a:endParaRPr lang="en-US" altLang="en-US" dirty="0"/>
            </a:p>
          </p:txBody>
        </p:sp>
        <p:sp>
          <p:nvSpPr>
            <p:cNvPr id="41" name="Text Box 11"/>
            <p:cNvSpPr txBox="1">
              <a:spLocks noChangeArrowheads="1"/>
            </p:cNvSpPr>
            <p:nvPr/>
          </p:nvSpPr>
          <p:spPr bwMode="auto">
            <a:xfrm>
              <a:off x="4868861" y="2681287"/>
              <a:ext cx="68580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dirty="0" smtClean="0"/>
                <a:t>↑×3</a:t>
              </a:r>
              <a:endParaRPr lang="en-US" altLang="en-US" dirty="0"/>
            </a:p>
          </p:txBody>
        </p:sp>
        <p:sp>
          <p:nvSpPr>
            <p:cNvPr id="43" name="Text Box 11"/>
            <p:cNvSpPr txBox="1">
              <a:spLocks noChangeArrowheads="1"/>
            </p:cNvSpPr>
            <p:nvPr/>
          </p:nvSpPr>
          <p:spPr bwMode="auto">
            <a:xfrm>
              <a:off x="504825" y="5964823"/>
              <a:ext cx="28194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dirty="0" smtClean="0"/>
                <a:t>original image</a:t>
              </a:r>
              <a:endParaRPr lang="en-US" altLang="en-US" sz="1600" dirty="0"/>
            </a:p>
          </p:txBody>
        </p:sp>
        <p:sp>
          <p:nvSpPr>
            <p:cNvPr id="44" name="Text Box 11"/>
            <p:cNvSpPr txBox="1">
              <a:spLocks noChangeArrowheads="1"/>
            </p:cNvSpPr>
            <p:nvPr/>
          </p:nvSpPr>
          <p:spPr bwMode="auto">
            <a:xfrm>
              <a:off x="3171825" y="5964823"/>
              <a:ext cx="28194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dirty="0" smtClean="0"/>
                <a:t>decimated by 3×</a:t>
              </a:r>
              <a:endParaRPr lang="en-US" altLang="en-US" sz="1600" dirty="0"/>
            </a:p>
          </p:txBody>
        </p:sp>
        <p:sp>
          <p:nvSpPr>
            <p:cNvPr id="45" name="Text Box 11"/>
            <p:cNvSpPr txBox="1">
              <a:spLocks noChangeArrowheads="1"/>
            </p:cNvSpPr>
            <p:nvPr/>
          </p:nvSpPr>
          <p:spPr bwMode="auto">
            <a:xfrm>
              <a:off x="5762625" y="5964823"/>
              <a:ext cx="28194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600" dirty="0" smtClean="0"/>
                <a:t>upsampled by 3×</a:t>
              </a:r>
              <a:endParaRPr lang="en-US" altLang="en-US" sz="1600" dirty="0"/>
            </a:p>
          </p:txBody>
        </p:sp>
      </p:grpSp>
      <p:sp>
        <p:nvSpPr>
          <p:cNvPr id="47" name="Text Box 1028"/>
          <p:cNvSpPr txBox="1">
            <a:spLocks noChangeArrowheads="1"/>
          </p:cNvSpPr>
          <p:nvPr/>
        </p:nvSpPr>
        <p:spPr bwMode="auto">
          <a:xfrm>
            <a:off x="6148783" y="1030069"/>
            <a:ext cx="2233217" cy="646331"/>
          </a:xfrm>
          <a:prstGeom prst="rect">
            <a:avLst/>
          </a:prstGeom>
          <a:solidFill>
            <a:srgbClr val="FFFFCC"/>
          </a:solidFill>
          <a:ln>
            <a:noFill/>
          </a:ln>
          <a:effectLst>
            <a:outerShdw blurRad="63500" dist="107763" dir="2700000" algn="ctr" rotWithShape="0">
              <a:schemeClr val="tx1">
                <a:alpha val="48000"/>
              </a:schemeClr>
            </a:outerShdw>
          </a:effectLst>
        </p:spPr>
        <p:txBody>
          <a:bodyPr wrap="squar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800" dirty="0" smtClean="0">
                <a:latin typeface="Comic Sans MS" pitchFamily="66" charset="0"/>
              </a:rPr>
              <a:t>Another fine mess: </a:t>
            </a:r>
            <a:r>
              <a:rPr lang="en-US" altLang="en-US" sz="1800" dirty="0" err="1" smtClean="0">
                <a:latin typeface="Comic Sans MS" pitchFamily="66" charset="0"/>
              </a:rPr>
              <a:t>Moire</a:t>
            </a:r>
            <a:r>
              <a:rPr lang="en-US" altLang="en-US" sz="1800" dirty="0" smtClean="0">
                <a:latin typeface="Comic Sans MS" pitchFamily="66" charset="0"/>
              </a:rPr>
              <a:t> distortion.</a:t>
            </a:r>
            <a:endParaRPr lang="en-US" altLang="en-US" sz="1800" dirty="0">
              <a:latin typeface="Comic Sans MS" pitchFamily="66" charset="0"/>
            </a:endParaRPr>
          </a:p>
        </p:txBody>
      </p:sp>
      <p:sp>
        <p:nvSpPr>
          <p:cNvPr id="10" name="Date Placeholder 9"/>
          <p:cNvSpPr>
            <a:spLocks noGrp="1"/>
          </p:cNvSpPr>
          <p:nvPr>
            <p:ph type="dt" sz="half" idx="2"/>
          </p:nvPr>
        </p:nvSpPr>
        <p:spPr/>
        <p:txBody>
          <a:bodyPr/>
          <a:lstStyle/>
          <a:p>
            <a:r>
              <a:rPr lang="en-US" smtClean="0"/>
              <a:t>3 November 2016</a:t>
            </a:r>
            <a:endParaRPr lang="en-US" dirty="0"/>
          </a:p>
        </p:txBody>
      </p:sp>
      <p:sp>
        <p:nvSpPr>
          <p:cNvPr id="11" name="Footer Placeholder 10"/>
          <p:cNvSpPr>
            <a:spLocks noGrp="1"/>
          </p:cNvSpPr>
          <p:nvPr>
            <p:ph type="ftr" sz="quarter" idx="3"/>
          </p:nvPr>
        </p:nvSpPr>
        <p:spPr/>
        <p:txBody>
          <a:bodyPr/>
          <a:lstStyle/>
          <a:p>
            <a:r>
              <a:rPr lang="en-US" smtClean="0"/>
              <a:t>1999-2016 by Richard Alan Peters II</a:t>
            </a:r>
            <a:endParaRPr lang="en-US"/>
          </a:p>
        </p:txBody>
      </p:sp>
      <p:sp>
        <p:nvSpPr>
          <p:cNvPr id="13" name="Slide Number Placeholder 12"/>
          <p:cNvSpPr>
            <a:spLocks noGrp="1"/>
          </p:cNvSpPr>
          <p:nvPr>
            <p:ph type="sldNum" sz="quarter" idx="4"/>
          </p:nvPr>
        </p:nvSpPr>
        <p:spPr/>
        <p:txBody>
          <a:bodyPr/>
          <a:lstStyle/>
          <a:p>
            <a:fld id="{29EDB919-4B6B-41F3-BAB2-95D878DC565D}" type="slidenum">
              <a:rPr lang="en-US" smtClean="0"/>
              <a:pPr/>
              <a:t>5</a:t>
            </a:fld>
            <a:endParaRPr lang="en-US"/>
          </a:p>
        </p:txBody>
      </p:sp>
      <p:sp>
        <p:nvSpPr>
          <p:cNvPr id="46" name="Rectangle 3"/>
          <p:cNvSpPr txBox="1">
            <a:spLocks noChangeArrowheads="1"/>
          </p:cNvSpPr>
          <p:nvPr/>
        </p:nvSpPr>
        <p:spPr>
          <a:xfrm>
            <a:off x="457200" y="6247207"/>
            <a:ext cx="3394872" cy="506018"/>
          </a:xfrm>
          <a:prstGeom prst="rect">
            <a:avLst/>
          </a:prstGeom>
          <a:solidFill>
            <a:schemeClr val="bg1"/>
          </a:solidFill>
          <a:ln>
            <a:solidFill>
              <a:schemeClr val="tx1"/>
            </a:solidFill>
          </a:ln>
          <a:effectLst>
            <a:outerShdw blurRad="63500" dist="50800" dir="2700000" algn="ctr" rotWithShape="0">
              <a:schemeClr val="tx1">
                <a:alpha val="26000"/>
              </a:schemeClr>
            </a:outerShdw>
          </a:effectLst>
        </p:spPr>
        <p:txBody>
          <a:bodyPr lIns="92075" tIns="46038" rIns="92075" bIns="46038"/>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nSpc>
                <a:spcPts val="1440"/>
              </a:lnSpc>
              <a:spcBef>
                <a:spcPts val="0"/>
              </a:spcBef>
              <a:spcAft>
                <a:spcPts val="0"/>
              </a:spcAft>
              <a:buSzTx/>
              <a:buNone/>
            </a:pPr>
            <a:r>
              <a:rPr lang="en-US" altLang="en-US" sz="1000" kern="0" dirty="0" smtClean="0">
                <a:latin typeface="Times New Roman" pitchFamily="18" charset="0"/>
              </a:rPr>
              <a:t>Images: C. Burnett, Wikimedia Commons, http://en.wikipedia.org/wiki/File:Moire_pattern_of_bricks.jpg</a:t>
            </a:r>
          </a:p>
        </p:txBody>
      </p:sp>
    </p:spTree>
    <p:extLst>
      <p:ext uri="{BB962C8B-B14F-4D97-AF65-F5344CB8AC3E}">
        <p14:creationId xmlns:p14="http://schemas.microsoft.com/office/powerpoint/2010/main" val="15839118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62200"/>
            <a:ext cx="3657600" cy="24384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
        <p:nvSpPr>
          <p:cNvPr id="9" name="Text Box 9"/>
          <p:cNvSpPr txBox="1">
            <a:spLocks noChangeArrowheads="1"/>
          </p:cNvSpPr>
          <p:nvPr/>
        </p:nvSpPr>
        <p:spPr bwMode="auto">
          <a:xfrm>
            <a:off x="6553200" y="4242137"/>
            <a:ext cx="2133600" cy="1323439"/>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256</a:t>
            </a:r>
            <a:r>
              <a:rPr lang="en-US" altLang="en-US" dirty="0" smtClean="0">
                <a:sym typeface="Symbol" panose="05050102010706020507" pitchFamily="18" charset="2"/>
              </a:rPr>
              <a:t>384 image of downsampled </a:t>
            </a:r>
            <a:r>
              <a:rPr lang="en-US" altLang="en-US" sz="1900" dirty="0" smtClean="0">
                <a:sym typeface="Symbol" panose="05050102010706020507" pitchFamily="18" charset="2"/>
              </a:rPr>
              <a:t>(1:2:512,1:2:768)</a:t>
            </a:r>
            <a:r>
              <a:rPr lang="en-US" altLang="en-US" dirty="0" smtClean="0">
                <a:sym typeface="Symbol" panose="05050102010706020507" pitchFamily="18" charset="2"/>
              </a:rPr>
              <a:t> =4 Gaussian.</a:t>
            </a:r>
            <a:endParaRPr lang="en-US" altLang="en-US" dirty="0"/>
          </a:p>
        </p:txBody>
      </p:sp>
    </p:spTree>
    <p:extLst>
      <p:ext uri="{BB962C8B-B14F-4D97-AF65-F5344CB8AC3E}">
        <p14:creationId xmlns:p14="http://schemas.microsoft.com/office/powerpoint/2010/main" val="13160299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51</a:t>
            </a:fld>
            <a:endParaRPr lang="en-US"/>
          </a:p>
        </p:txBody>
      </p:sp>
      <p:sp>
        <p:nvSpPr>
          <p:cNvPr id="8"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Power spectrum of</a:t>
            </a:r>
            <a:r>
              <a:rPr lang="en-US" altLang="en-US" dirty="0" smtClean="0">
                <a:sym typeface="Symbol" panose="05050102010706020507" pitchFamily="18" charset="2"/>
              </a:rPr>
              <a:t> centered, =4 Gaussian.</a:t>
            </a:r>
            <a:endParaRPr lang="en-US" altLang="en-US" dirty="0"/>
          </a:p>
        </p:txBody>
      </p:sp>
    </p:spTree>
    <p:extLst>
      <p:ext uri="{BB962C8B-B14F-4D97-AF65-F5344CB8AC3E}">
        <p14:creationId xmlns:p14="http://schemas.microsoft.com/office/powerpoint/2010/main" val="34428304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62200"/>
            <a:ext cx="3657600" cy="24384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52</a:t>
            </a:fld>
            <a:endParaRPr lang="en-US"/>
          </a:p>
        </p:txBody>
      </p:sp>
      <p:sp>
        <p:nvSpPr>
          <p:cNvPr id="8"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Power spectrum of</a:t>
            </a:r>
            <a:r>
              <a:rPr lang="en-US" altLang="en-US" dirty="0" smtClean="0">
                <a:sym typeface="Symbol" panose="05050102010706020507" pitchFamily="18" charset="2"/>
              </a:rPr>
              <a:t> downsampled =4 Gaussian.</a:t>
            </a:r>
            <a:endParaRPr lang="en-US" altLang="en-US" dirty="0"/>
          </a:p>
        </p:txBody>
      </p:sp>
    </p:spTree>
    <p:extLst>
      <p:ext uri="{BB962C8B-B14F-4D97-AF65-F5344CB8AC3E}">
        <p14:creationId xmlns:p14="http://schemas.microsoft.com/office/powerpoint/2010/main" val="3320621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53</a:t>
            </a:fld>
            <a:endParaRPr lang="en-US"/>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
        <p:nvSpPr>
          <p:cNvPr id="24"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512</a:t>
            </a:r>
            <a:r>
              <a:rPr lang="en-US" altLang="en-US" dirty="0" smtClean="0">
                <a:sym typeface="Symbol" panose="05050102010706020507" pitchFamily="18" charset="2"/>
              </a:rPr>
              <a:t>768 image with a 2 sampling grid</a:t>
            </a:r>
            <a:endParaRPr lang="en-US" altLang="en-US" dirty="0"/>
          </a:p>
        </p:txBody>
      </p:sp>
    </p:spTree>
    <p:extLst>
      <p:ext uri="{BB962C8B-B14F-4D97-AF65-F5344CB8AC3E}">
        <p14:creationId xmlns:p14="http://schemas.microsoft.com/office/powerpoint/2010/main" val="3297892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54</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
        <p:nvSpPr>
          <p:cNvPr id="12"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sym typeface="Symbol" panose="05050102010706020507" pitchFamily="18" charset="2"/>
              </a:rPr>
              <a:t>=4 Gaussian multiplied by sampling grid.</a:t>
            </a:r>
            <a:endParaRPr lang="en-US" altLang="en-US" dirty="0"/>
          </a:p>
        </p:txBody>
      </p:sp>
    </p:spTree>
    <p:extLst>
      <p:ext uri="{BB962C8B-B14F-4D97-AF65-F5344CB8AC3E}">
        <p14:creationId xmlns:p14="http://schemas.microsoft.com/office/powerpoint/2010/main" val="21153202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55</a:t>
            </a:fld>
            <a:endParaRPr lang="en-US"/>
          </a:p>
        </p:txBody>
      </p:sp>
      <p:sp>
        <p:nvSpPr>
          <p:cNvPr id="7"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PS of</a:t>
            </a:r>
            <a:r>
              <a:rPr lang="en-US" altLang="en-US" dirty="0" smtClean="0">
                <a:sym typeface="Symbol" panose="05050102010706020507" pitchFamily="18" charset="2"/>
              </a:rPr>
              <a:t> sample-grid multiplied, =4 Gaussian.</a:t>
            </a:r>
            <a:endParaRPr lang="en-US" altLang="en-US" dirty="0"/>
          </a:p>
        </p:txBody>
      </p:sp>
    </p:spTree>
    <p:extLst>
      <p:ext uri="{BB962C8B-B14F-4D97-AF65-F5344CB8AC3E}">
        <p14:creationId xmlns:p14="http://schemas.microsoft.com/office/powerpoint/2010/main" val="2061936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56</a:t>
            </a:fld>
            <a:endParaRPr lang="en-US"/>
          </a:p>
        </p:txBody>
      </p:sp>
      <p:sp>
        <p:nvSpPr>
          <p:cNvPr id="8" name="Text Box 9"/>
          <p:cNvSpPr txBox="1">
            <a:spLocks noChangeArrowheads="1"/>
          </p:cNvSpPr>
          <p:nvPr/>
        </p:nvSpPr>
        <p:spPr bwMode="auto">
          <a:xfrm>
            <a:off x="6553200" y="4242137"/>
            <a:ext cx="2133600" cy="1015663"/>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Compare that to the FT of the original.</a:t>
            </a:r>
            <a:endParaRPr lang="en-US" altLang="en-US" dirty="0"/>
          </a:p>
        </p:txBody>
      </p:sp>
    </p:spTree>
    <p:extLst>
      <p:ext uri="{BB962C8B-B14F-4D97-AF65-F5344CB8AC3E}">
        <p14:creationId xmlns:p14="http://schemas.microsoft.com/office/powerpoint/2010/main" val="29571162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62200"/>
            <a:ext cx="3657600" cy="2438400"/>
          </a:xfrm>
          <a:prstGeom prst="rect">
            <a:avLst/>
          </a:prstGeom>
        </p:spPr>
      </p:pic>
      <p:sp>
        <p:nvSpPr>
          <p:cNvPr id="11" name="Text Box 9"/>
          <p:cNvSpPr txBox="1">
            <a:spLocks noChangeArrowheads="1"/>
          </p:cNvSpPr>
          <p:nvPr/>
        </p:nvSpPr>
        <p:spPr bwMode="auto">
          <a:xfrm>
            <a:off x="6553200" y="4242137"/>
            <a:ext cx="2133600" cy="1631216"/>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PS from cropped</a:t>
            </a:r>
            <a:r>
              <a:rPr lang="en-US" altLang="en-US" dirty="0" smtClean="0">
                <a:sym typeface="Symbol" panose="05050102010706020507" pitchFamily="18" charset="2"/>
              </a:rPr>
              <a:t> FT of sample-grid multiplied =4 Gaussian.</a:t>
            </a:r>
            <a:endParaRPr lang="en-US" altLang="en-US" dirty="0"/>
          </a:p>
        </p:txBody>
      </p:sp>
    </p:spTree>
    <p:extLst>
      <p:ext uri="{BB962C8B-B14F-4D97-AF65-F5344CB8AC3E}">
        <p14:creationId xmlns:p14="http://schemas.microsoft.com/office/powerpoint/2010/main" val="15218731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62200"/>
            <a:ext cx="3657600" cy="24384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58</a:t>
            </a:fld>
            <a:endParaRPr lang="en-US"/>
          </a:p>
        </p:txBody>
      </p:sp>
      <p:sp>
        <p:nvSpPr>
          <p:cNvPr id="11" name="Text Box 9"/>
          <p:cNvSpPr txBox="1">
            <a:spLocks noChangeArrowheads="1"/>
          </p:cNvSpPr>
          <p:nvPr/>
        </p:nvSpPr>
        <p:spPr bwMode="auto">
          <a:xfrm>
            <a:off x="6553200" y="4242137"/>
            <a:ext cx="2133600" cy="1323439"/>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IFT of cropped </a:t>
            </a:r>
            <a:r>
              <a:rPr lang="en-US" altLang="en-US" dirty="0" smtClean="0">
                <a:sym typeface="Symbol" panose="05050102010706020507" pitchFamily="18" charset="2"/>
              </a:rPr>
              <a:t>sample-grid </a:t>
            </a:r>
            <a:r>
              <a:rPr lang="en-US" altLang="en-US" dirty="0" err="1" smtClean="0">
                <a:sym typeface="Symbol" panose="05050102010706020507" pitchFamily="18" charset="2"/>
              </a:rPr>
              <a:t>mpy’d</a:t>
            </a:r>
            <a:r>
              <a:rPr lang="en-US" altLang="en-US" dirty="0" smtClean="0">
                <a:sym typeface="Symbol" panose="05050102010706020507" pitchFamily="18" charset="2"/>
              </a:rPr>
              <a:t> FT of =4 Gaussian.</a:t>
            </a:r>
            <a:endParaRPr lang="en-US"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141874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362200"/>
            <a:ext cx="3657600" cy="2438400"/>
          </a:xfrm>
          <a:prstGeom prst="rect">
            <a:avLst/>
          </a:prstGeom>
          <a:ln>
            <a:solidFill>
              <a:schemeClr val="tx2">
                <a:lumMod val="85000"/>
                <a:lumOff val="15000"/>
              </a:schemeClr>
            </a:solidFill>
          </a:ln>
        </p:spPr>
      </p:pic>
      <p:sp>
        <p:nvSpPr>
          <p:cNvPr id="11" name="Text Box 9"/>
          <p:cNvSpPr txBox="1">
            <a:spLocks noChangeArrowheads="1"/>
          </p:cNvSpPr>
          <p:nvPr/>
        </p:nvSpPr>
        <p:spPr bwMode="auto">
          <a:xfrm>
            <a:off x="6553200" y="4242137"/>
            <a:ext cx="2133600" cy="1631216"/>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zero-padded cropped</a:t>
            </a:r>
            <a:r>
              <a:rPr lang="en-US" altLang="en-US" dirty="0" smtClean="0">
                <a:sym typeface="Symbol" panose="05050102010706020507" pitchFamily="18" charset="2"/>
              </a:rPr>
              <a:t> FT of sample-grid multiplied =4 Gaussian.</a:t>
            </a:r>
            <a:endParaRPr lang="en-US" altLang="en-US" dirty="0"/>
          </a:p>
        </p:txBody>
      </p:sp>
    </p:spTree>
    <p:extLst>
      <p:ext uri="{BB962C8B-B14F-4D97-AF65-F5344CB8AC3E}">
        <p14:creationId xmlns:p14="http://schemas.microsoft.com/office/powerpoint/2010/main" val="3256361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381000" y="914400"/>
            <a:ext cx="8382000" cy="723900"/>
          </a:xfrm>
          <a:noFill/>
        </p:spPr>
        <p:txBody>
          <a:bodyPr lIns="92075" tIns="46038" rIns="92075" bIns="46038"/>
          <a:lstStyle/>
          <a:p>
            <a:r>
              <a:rPr lang="en-US" altLang="en-US" sz="3200" smtClean="0"/>
              <a:t>Power Spectrum from Discrete Fourier Transform</a:t>
            </a:r>
          </a:p>
        </p:txBody>
      </p:sp>
      <p:pic>
        <p:nvPicPr>
          <p:cNvPr id="11267" name="Picture 13" descr="csx1117-1-1-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668463"/>
            <a:ext cx="3181350" cy="424815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19"/>
          <p:cNvSpPr txBox="1">
            <a:spLocks noChangeArrowheads="1"/>
          </p:cNvSpPr>
          <p:nvPr/>
        </p:nvSpPr>
        <p:spPr bwMode="auto">
          <a:xfrm>
            <a:off x="1400175" y="288925"/>
            <a:ext cx="9620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Recall:</a:t>
            </a:r>
          </a:p>
        </p:txBody>
      </p:sp>
      <p:sp>
        <p:nvSpPr>
          <p:cNvPr id="11269" name="AutoShape 24"/>
          <p:cNvSpPr>
            <a:spLocks noChangeArrowheads="1"/>
          </p:cNvSpPr>
          <p:nvPr/>
        </p:nvSpPr>
        <p:spPr bwMode="auto">
          <a:xfrm>
            <a:off x="3962400" y="3400425"/>
            <a:ext cx="1143000" cy="609600"/>
          </a:xfrm>
          <a:prstGeom prst="leftRightArrow">
            <a:avLst>
              <a:gd name="adj1" fmla="val 50000"/>
              <a:gd name="adj2" fmla="val 37500"/>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1270" name="Text Box 25"/>
          <p:cNvSpPr txBox="1">
            <a:spLocks noChangeArrowheads="1"/>
          </p:cNvSpPr>
          <p:nvPr/>
        </p:nvSpPr>
        <p:spPr bwMode="auto">
          <a:xfrm>
            <a:off x="4194175" y="3506788"/>
            <a:ext cx="6794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DFT</a:t>
            </a:r>
          </a:p>
        </p:txBody>
      </p:sp>
      <p:pic>
        <p:nvPicPr>
          <p:cNvPr id="11271" name="Picture 9" descr="csx1117-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3175000" cy="42418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60</a:t>
            </a:fld>
            <a:endParaRPr lang="en-US"/>
          </a:p>
        </p:txBody>
      </p:sp>
      <p:sp>
        <p:nvSpPr>
          <p:cNvPr id="12" name="Text Box 9"/>
          <p:cNvSpPr txBox="1">
            <a:spLocks noChangeArrowheads="1"/>
          </p:cNvSpPr>
          <p:nvPr/>
        </p:nvSpPr>
        <p:spPr bwMode="auto">
          <a:xfrm>
            <a:off x="6553200" y="4242137"/>
            <a:ext cx="2133600" cy="1323439"/>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sym typeface="Symbol" panose="05050102010706020507" pitchFamily="18" charset="2"/>
              </a:rPr>
              <a:t>=4 Gaussian reconstructed from zero-padded FT.</a:t>
            </a:r>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0953609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1999-2016 by Richard Alan Peters II</a:t>
            </a:r>
            <a:endParaRPr lang="en-US"/>
          </a:p>
        </p:txBody>
      </p:sp>
      <p:sp>
        <p:nvSpPr>
          <p:cNvPr id="3" name="Title 2"/>
          <p:cNvSpPr>
            <a:spLocks noGrp="1"/>
          </p:cNvSpPr>
          <p:nvPr>
            <p:ph type="title"/>
          </p:nvPr>
        </p:nvSpPr>
        <p:spPr>
          <a:xfrm>
            <a:off x="1600200" y="98425"/>
            <a:ext cx="3124200" cy="723900"/>
          </a:xfrm>
        </p:spPr>
        <p:txBody>
          <a:bodyPr/>
          <a:lstStyle/>
          <a:p>
            <a:r>
              <a:rPr lang="en-US" dirty="0" smtClean="0"/>
              <a:t>Reconstruction</a:t>
            </a:r>
            <a:endParaRPr lang="en-US" dirty="0"/>
          </a:p>
        </p:txBody>
      </p:sp>
      <p:sp>
        <p:nvSpPr>
          <p:cNvPr id="5" name="Date Placeholder 4"/>
          <p:cNvSpPr>
            <a:spLocks noGrp="1"/>
          </p:cNvSpPr>
          <p:nvPr>
            <p:ph type="dt" sz="half" idx="2"/>
          </p:nvPr>
        </p:nvSpPr>
        <p:spPr/>
        <p:txBody>
          <a:bodyPr/>
          <a:lstStyle/>
          <a:p>
            <a:r>
              <a:rPr lang="en-US" smtClean="0"/>
              <a:t>3 November 2016</a:t>
            </a:r>
            <a:endParaRPr lang="en-US" dirty="0"/>
          </a:p>
        </p:txBody>
      </p:sp>
      <p:sp>
        <p:nvSpPr>
          <p:cNvPr id="6" name="Slide Number Placeholder 5"/>
          <p:cNvSpPr>
            <a:spLocks noGrp="1"/>
          </p:cNvSpPr>
          <p:nvPr>
            <p:ph type="sldNum" sz="quarter" idx="4"/>
          </p:nvPr>
        </p:nvSpPr>
        <p:spPr/>
        <p:txBody>
          <a:bodyPr/>
          <a:lstStyle/>
          <a:p>
            <a:fld id="{29EDB919-4B6B-41F3-BAB2-95D878DC565D}" type="slidenum">
              <a:rPr lang="en-US" smtClean="0"/>
              <a:pPr/>
              <a:t>61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43000"/>
            <a:ext cx="7315200" cy="4876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19175"/>
            <a:ext cx="3250794" cy="3250794"/>
          </a:xfrm>
          <a:prstGeom prst="rect">
            <a:avLst/>
          </a:prstGeom>
          <a:effectLst>
            <a:outerShdw blurRad="50800" dist="76200" dir="2700000" algn="tl" rotWithShape="0">
              <a:prstClr val="black">
                <a:alpha val="40000"/>
              </a:prstClr>
            </a:outerShdw>
          </a:effectLst>
        </p:spPr>
      </p:pic>
      <p:sp>
        <p:nvSpPr>
          <p:cNvPr id="12" name="Text Box 9"/>
          <p:cNvSpPr txBox="1">
            <a:spLocks noChangeArrowheads="1"/>
          </p:cNvSpPr>
          <p:nvPr/>
        </p:nvSpPr>
        <p:spPr bwMode="auto">
          <a:xfrm>
            <a:off x="6553200" y="4242137"/>
            <a:ext cx="2133600" cy="1323439"/>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defPPr>
              <a:defRPr lang="en-US"/>
            </a:defPPr>
            <a:lvl1pPr>
              <a:spcBef>
                <a:spcPct val="50000"/>
              </a:spcBef>
              <a:defRPr>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Original 512</a:t>
            </a:r>
            <a:r>
              <a:rPr lang="en-US" altLang="en-US" dirty="0" smtClean="0">
                <a:sym typeface="Symbol" panose="05050102010706020507" pitchFamily="18" charset="2"/>
              </a:rPr>
              <a:t>768 image with a centered, =4 Gaussian.</a:t>
            </a:r>
            <a:endParaRPr lang="en-US" altLang="en-US" dirty="0"/>
          </a:p>
        </p:txBody>
      </p:sp>
    </p:spTree>
    <p:extLst>
      <p:ext uri="{BB962C8B-B14F-4D97-AF65-F5344CB8AC3E}">
        <p14:creationId xmlns:p14="http://schemas.microsoft.com/office/powerpoint/2010/main" val="3887778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p:nvPr>
        </p:nvSpPr>
        <p:spPr>
          <a:xfrm>
            <a:off x="381000" y="914400"/>
            <a:ext cx="8382000" cy="723900"/>
          </a:xfrm>
          <a:noFill/>
        </p:spPr>
        <p:txBody>
          <a:bodyPr lIns="92075" tIns="46038" rIns="92075" bIns="46038"/>
          <a:lstStyle/>
          <a:p>
            <a:r>
              <a:rPr lang="en-US" altLang="en-US" sz="3200" smtClean="0"/>
              <a:t>Power Spectrum from Discrete Fourier Transform</a:t>
            </a:r>
          </a:p>
        </p:txBody>
      </p:sp>
      <p:sp>
        <p:nvSpPr>
          <p:cNvPr id="12291" name="Rectangle 10"/>
          <p:cNvSpPr>
            <a:spLocks noChangeArrowheads="1"/>
          </p:cNvSpPr>
          <p:nvPr/>
        </p:nvSpPr>
        <p:spPr bwMode="auto">
          <a:xfrm>
            <a:off x="1546225" y="5318125"/>
            <a:ext cx="60642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a:t>The DFT of an </a:t>
            </a:r>
            <a:r>
              <a:rPr lang="en-US" altLang="en-US">
                <a:sym typeface="Euclid Symbol" pitchFamily="18" charset="2"/>
              </a:rPr>
              <a:t>image is the same size as the image.</a:t>
            </a:r>
          </a:p>
        </p:txBody>
      </p:sp>
      <p:sp>
        <p:nvSpPr>
          <p:cNvPr id="12292" name="AutoShape 15"/>
          <p:cNvSpPr>
            <a:spLocks noChangeArrowheads="1"/>
          </p:cNvSpPr>
          <p:nvPr/>
        </p:nvSpPr>
        <p:spPr bwMode="auto">
          <a:xfrm>
            <a:off x="3962400" y="3403600"/>
            <a:ext cx="1143000" cy="609600"/>
          </a:xfrm>
          <a:prstGeom prst="leftRightArrow">
            <a:avLst>
              <a:gd name="adj1" fmla="val 50000"/>
              <a:gd name="adj2" fmla="val 37500"/>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2293" name="Text Box 16"/>
          <p:cNvSpPr txBox="1">
            <a:spLocks noChangeArrowheads="1"/>
          </p:cNvSpPr>
          <p:nvPr/>
        </p:nvSpPr>
        <p:spPr bwMode="auto">
          <a:xfrm>
            <a:off x="4194175" y="3509963"/>
            <a:ext cx="6794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DFT</a:t>
            </a:r>
          </a:p>
        </p:txBody>
      </p:sp>
      <p:pic>
        <p:nvPicPr>
          <p:cNvPr id="12294" name="Picture 17" descr="csx1117-1-2-PSDS-NN-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566988"/>
            <a:ext cx="1711325" cy="22860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8" descr="csx1117-1-2-IDS-NN-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75" y="2565400"/>
            <a:ext cx="1711325" cy="2286000"/>
          </a:xfrm>
          <a:prstGeom prst="rect">
            <a:avLst/>
          </a:prstGeom>
          <a:noFill/>
          <a:ln>
            <a:noFill/>
          </a:ln>
          <a:effectLst>
            <a:outerShdw blurRad="63500"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19"/>
          <p:cNvSpPr txBox="1">
            <a:spLocks noChangeArrowheads="1"/>
          </p:cNvSpPr>
          <p:nvPr/>
        </p:nvSpPr>
        <p:spPr bwMode="auto">
          <a:xfrm rot="-5400000">
            <a:off x="109538" y="3511550"/>
            <a:ext cx="21177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decimated image</a:t>
            </a:r>
          </a:p>
        </p:txBody>
      </p:sp>
      <p:sp>
        <p:nvSpPr>
          <p:cNvPr id="12297" name="Text Box 20"/>
          <p:cNvSpPr txBox="1">
            <a:spLocks noChangeArrowheads="1"/>
          </p:cNvSpPr>
          <p:nvPr/>
        </p:nvSpPr>
        <p:spPr bwMode="auto">
          <a:xfrm rot="-5400000">
            <a:off x="6915944" y="3523456"/>
            <a:ext cx="198913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power spectrum</a:t>
            </a:r>
          </a:p>
        </p:txBody>
      </p:sp>
      <p:sp>
        <p:nvSpPr>
          <p:cNvPr id="12298" name="Text Box 21"/>
          <p:cNvSpPr txBox="1">
            <a:spLocks noChangeArrowheads="1"/>
          </p:cNvSpPr>
          <p:nvPr/>
        </p:nvSpPr>
        <p:spPr bwMode="auto">
          <a:xfrm>
            <a:off x="1400175" y="288925"/>
            <a:ext cx="9620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Recall:</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7" name="Footer Placeholder 6"/>
          <p:cNvSpPr>
            <a:spLocks noGrp="1"/>
          </p:cNvSpPr>
          <p:nvPr>
            <p:ph type="ftr" sz="quarter" idx="3"/>
          </p:nvPr>
        </p:nvSpPr>
        <p:spPr/>
        <p:txBody>
          <a:bodyPr/>
          <a:lstStyle/>
          <a:p>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fld id="{29EDB919-4B6B-41F3-BAB2-95D878DC565D}"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457200" y="1066800"/>
            <a:ext cx="7772400" cy="723900"/>
          </a:xfrm>
        </p:spPr>
        <p:txBody>
          <a:bodyPr/>
          <a:lstStyle/>
          <a:p>
            <a:r>
              <a:rPr lang="en-US" altLang="en-US" smtClean="0"/>
              <a:t>The Scaling Property of the FT</a:t>
            </a:r>
          </a:p>
        </p:txBody>
      </p:sp>
      <p:graphicFrame>
        <p:nvGraphicFramePr>
          <p:cNvPr id="13315" name="Object 1027"/>
          <p:cNvGraphicFramePr>
            <a:graphicFrameLocks noChangeAspect="1"/>
          </p:cNvGraphicFramePr>
          <p:nvPr>
            <p:extLst>
              <p:ext uri="{D42A27DB-BD31-4B8C-83A1-F6EECF244321}">
                <p14:modId xmlns:p14="http://schemas.microsoft.com/office/powerpoint/2010/main" val="3889051742"/>
              </p:ext>
            </p:extLst>
          </p:nvPr>
        </p:nvGraphicFramePr>
        <p:xfrm>
          <a:off x="1435100" y="2295525"/>
          <a:ext cx="6062663" cy="1973263"/>
        </p:xfrm>
        <a:graphic>
          <a:graphicData uri="http://schemas.openxmlformats.org/presentationml/2006/ole">
            <mc:AlternateContent xmlns:mc="http://schemas.openxmlformats.org/markup-compatibility/2006">
              <mc:Choice xmlns:v="urn:schemas-microsoft-com:vml" Requires="v">
                <p:oleObj spid="_x0000_s13350" name="Equation" r:id="rId3" imgW="2806560" imgH="914400" progId="Equation.DSMT4">
                  <p:embed/>
                </p:oleObj>
              </mc:Choice>
              <mc:Fallback>
                <p:oleObj name="Equation" r:id="rId3" imgW="2806560" imgH="914400" progId="Equation.DSMT4">
                  <p:embed/>
                  <p:pic>
                    <p:nvPicPr>
                      <p:cNvPr id="0" name="Object 1027"/>
                      <p:cNvPicPr>
                        <a:picLocks noChangeAspect="1" noChangeArrowheads="1"/>
                      </p:cNvPicPr>
                      <p:nvPr/>
                    </p:nvPicPr>
                    <p:blipFill>
                      <a:blip r:embed="rId4"/>
                      <a:srcRect/>
                      <a:stretch>
                        <a:fillRect/>
                      </a:stretch>
                    </p:blipFill>
                    <p:spPr bwMode="auto">
                      <a:xfrm>
                        <a:off x="1435100" y="2295525"/>
                        <a:ext cx="6062663" cy="197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1028"/>
          <p:cNvSpPr txBox="1">
            <a:spLocks noChangeArrowheads="1"/>
          </p:cNvSpPr>
          <p:nvPr/>
        </p:nvSpPr>
        <p:spPr bwMode="auto">
          <a:xfrm>
            <a:off x="2057400" y="4953000"/>
            <a:ext cx="6408738" cy="1006475"/>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This implies that if an image is reduced in size, its features in the spatial domain become smaller and its features in the frequency domain become larger.</a:t>
            </a:r>
          </a:p>
        </p:txBody>
      </p:sp>
      <p:sp>
        <p:nvSpPr>
          <p:cNvPr id="13317" name="Text Box 1030"/>
          <p:cNvSpPr txBox="1">
            <a:spLocks noChangeArrowheads="1"/>
          </p:cNvSpPr>
          <p:nvPr/>
        </p:nvSpPr>
        <p:spPr bwMode="auto">
          <a:xfrm>
            <a:off x="1400175" y="288925"/>
            <a:ext cx="9620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Recall:</a:t>
            </a:r>
          </a:p>
        </p:txBody>
      </p:sp>
      <p:sp>
        <p:nvSpPr>
          <p:cNvPr id="6" name="Date Placeholder 5"/>
          <p:cNvSpPr>
            <a:spLocks noGrp="1"/>
          </p:cNvSpPr>
          <p:nvPr>
            <p:ph type="dt" sz="half" idx="2"/>
          </p:nvPr>
        </p:nvSpPr>
        <p:spPr/>
        <p:txBody>
          <a:bodyPr/>
          <a:lstStyle/>
          <a:p>
            <a:r>
              <a:rPr lang="en-US" smtClean="0"/>
              <a:t>3 November 2016</a:t>
            </a:r>
            <a:endParaRPr lang="en-US" dirty="0"/>
          </a:p>
        </p:txBody>
      </p:sp>
      <p:sp>
        <p:nvSpPr>
          <p:cNvPr id="10" name="Footer Placeholder 9"/>
          <p:cNvSpPr>
            <a:spLocks noGrp="1"/>
          </p:cNvSpPr>
          <p:nvPr>
            <p:ph type="ftr" sz="quarter" idx="3"/>
          </p:nvPr>
        </p:nvSpPr>
        <p:spPr/>
        <p:txBody>
          <a:bodyPr/>
          <a:lstStyle/>
          <a:p>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fld id="{29EDB919-4B6B-41F3-BAB2-95D878DC565D}"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1066800"/>
            <a:ext cx="4876800" cy="723900"/>
          </a:xfrm>
        </p:spPr>
        <p:txBody>
          <a:bodyPr/>
          <a:lstStyle/>
          <a:p>
            <a:r>
              <a:rPr lang="en-US" altLang="en-US" smtClean="0"/>
              <a:t>The Uncertainty Relation</a:t>
            </a:r>
          </a:p>
        </p:txBody>
      </p:sp>
      <p:grpSp>
        <p:nvGrpSpPr>
          <p:cNvPr id="3" name="Group 2"/>
          <p:cNvGrpSpPr/>
          <p:nvPr/>
        </p:nvGrpSpPr>
        <p:grpSpPr>
          <a:xfrm>
            <a:off x="533400" y="1965325"/>
            <a:ext cx="4419600" cy="1752600"/>
            <a:chOff x="533400" y="1965325"/>
            <a:chExt cx="4419600" cy="1752600"/>
          </a:xfrm>
        </p:grpSpPr>
        <p:sp>
          <p:nvSpPr>
            <p:cNvPr id="14354" name="Rectangle 4"/>
            <p:cNvSpPr>
              <a:spLocks noChangeArrowheads="1"/>
            </p:cNvSpPr>
            <p:nvPr/>
          </p:nvSpPr>
          <p:spPr bwMode="auto">
            <a:xfrm>
              <a:off x="533400" y="1965325"/>
              <a:ext cx="1752600" cy="17526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5" name="Rectangle 5"/>
            <p:cNvSpPr>
              <a:spLocks noChangeArrowheads="1"/>
            </p:cNvSpPr>
            <p:nvPr/>
          </p:nvSpPr>
          <p:spPr bwMode="auto">
            <a:xfrm>
              <a:off x="3200400" y="1965325"/>
              <a:ext cx="1752600" cy="17526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6" name="Oval 6"/>
            <p:cNvSpPr>
              <a:spLocks noChangeArrowheads="1"/>
            </p:cNvSpPr>
            <p:nvPr/>
          </p:nvSpPr>
          <p:spPr bwMode="auto">
            <a:xfrm>
              <a:off x="1219200" y="2651125"/>
              <a:ext cx="381000" cy="3810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7" name="Oval 7"/>
            <p:cNvSpPr>
              <a:spLocks noChangeArrowheads="1"/>
            </p:cNvSpPr>
            <p:nvPr/>
          </p:nvSpPr>
          <p:spPr bwMode="auto">
            <a:xfrm>
              <a:off x="3467100" y="2232025"/>
              <a:ext cx="1219200" cy="12192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8" name="AutoShape 8"/>
            <p:cNvSpPr>
              <a:spLocks noChangeArrowheads="1"/>
            </p:cNvSpPr>
            <p:nvPr/>
          </p:nvSpPr>
          <p:spPr bwMode="auto">
            <a:xfrm>
              <a:off x="2057400" y="2574925"/>
              <a:ext cx="1447800" cy="533400"/>
            </a:xfrm>
            <a:prstGeom prst="rightArrow">
              <a:avLst>
                <a:gd name="adj1" fmla="val 59528"/>
                <a:gd name="adj2" fmla="val 71250"/>
              </a:avLst>
            </a:prstGeom>
            <a:solidFill>
              <a:srgbClr val="CCFFFF"/>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latin typeface="Times New Roman" pitchFamily="18" charset="0"/>
                </a:rPr>
                <a:t>FT</a:t>
              </a:r>
            </a:p>
          </p:txBody>
        </p:sp>
        <p:sp>
          <p:nvSpPr>
            <p:cNvPr id="14359" name="Text Box 9"/>
            <p:cNvSpPr txBox="1">
              <a:spLocks noChangeArrowheads="1"/>
            </p:cNvSpPr>
            <p:nvPr/>
          </p:nvSpPr>
          <p:spPr bwMode="auto">
            <a:xfrm>
              <a:off x="533400" y="1965325"/>
              <a:ext cx="5889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space</a:t>
              </a:r>
            </a:p>
          </p:txBody>
        </p:sp>
        <p:sp>
          <p:nvSpPr>
            <p:cNvPr id="14360" name="Text Box 10"/>
            <p:cNvSpPr txBox="1">
              <a:spLocks noChangeArrowheads="1"/>
            </p:cNvSpPr>
            <p:nvPr/>
          </p:nvSpPr>
          <p:spPr bwMode="auto">
            <a:xfrm>
              <a:off x="3200400" y="1965325"/>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frequency</a:t>
              </a:r>
            </a:p>
          </p:txBody>
        </p:sp>
      </p:grpSp>
      <p:grpSp>
        <p:nvGrpSpPr>
          <p:cNvPr id="2" name="Group 1"/>
          <p:cNvGrpSpPr/>
          <p:nvPr/>
        </p:nvGrpSpPr>
        <p:grpSpPr>
          <a:xfrm>
            <a:off x="533400" y="4114800"/>
            <a:ext cx="4419600" cy="1752600"/>
            <a:chOff x="533400" y="4114800"/>
            <a:chExt cx="4419600" cy="1752600"/>
          </a:xfrm>
        </p:grpSpPr>
        <p:sp>
          <p:nvSpPr>
            <p:cNvPr id="14347" name="Rectangle 12"/>
            <p:cNvSpPr>
              <a:spLocks noChangeArrowheads="1"/>
            </p:cNvSpPr>
            <p:nvPr/>
          </p:nvSpPr>
          <p:spPr bwMode="auto">
            <a:xfrm>
              <a:off x="533400" y="4114800"/>
              <a:ext cx="1752600" cy="17526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48" name="Rectangle 13"/>
            <p:cNvSpPr>
              <a:spLocks noChangeArrowheads="1"/>
            </p:cNvSpPr>
            <p:nvPr/>
          </p:nvSpPr>
          <p:spPr bwMode="auto">
            <a:xfrm>
              <a:off x="3200400" y="4114800"/>
              <a:ext cx="1752600" cy="1752600"/>
            </a:xfrm>
            <a:prstGeom prst="rect">
              <a:avLst/>
            </a:prstGeom>
            <a:solidFill>
              <a:schemeClr val="bg1"/>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49" name="Oval 14"/>
            <p:cNvSpPr>
              <a:spLocks noChangeArrowheads="1"/>
            </p:cNvSpPr>
            <p:nvPr/>
          </p:nvSpPr>
          <p:spPr bwMode="auto">
            <a:xfrm>
              <a:off x="3886200" y="4800600"/>
              <a:ext cx="381000" cy="3810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0" name="Oval 15"/>
            <p:cNvSpPr>
              <a:spLocks noChangeArrowheads="1"/>
            </p:cNvSpPr>
            <p:nvPr/>
          </p:nvSpPr>
          <p:spPr bwMode="auto">
            <a:xfrm>
              <a:off x="800100" y="4381500"/>
              <a:ext cx="1219200" cy="12192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endParaRPr lang="en-US" altLang="en-US"/>
            </a:p>
          </p:txBody>
        </p:sp>
        <p:sp>
          <p:nvSpPr>
            <p:cNvPr id="14351" name="AutoShape 16"/>
            <p:cNvSpPr>
              <a:spLocks noChangeArrowheads="1"/>
            </p:cNvSpPr>
            <p:nvPr/>
          </p:nvSpPr>
          <p:spPr bwMode="auto">
            <a:xfrm>
              <a:off x="2057400" y="4724400"/>
              <a:ext cx="1524000" cy="533400"/>
            </a:xfrm>
            <a:prstGeom prst="rightArrow">
              <a:avLst>
                <a:gd name="adj1" fmla="val 59528"/>
                <a:gd name="adj2" fmla="val 75000"/>
              </a:avLst>
            </a:prstGeom>
            <a:solidFill>
              <a:srgbClr val="CCFFFF"/>
            </a:solidFill>
            <a:ln w="9525">
              <a:solidFill>
                <a:schemeClr val="tx1"/>
              </a:solidFill>
              <a:miter lim="800000"/>
              <a:headEnd/>
              <a:tailEnd/>
            </a:ln>
            <a:effectLst>
              <a:outerShdw blurRad="63500" dist="107763" dir="2700000" algn="ctr" rotWithShape="0">
                <a:schemeClr val="tx1">
                  <a:alpha val="50000"/>
                </a:schemeClr>
              </a:outerShdw>
            </a:effectLst>
          </p:spPr>
          <p:txBody>
            <a:bodyPr wrap="none" anchor="ct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a:r>
                <a:rPr lang="en-US" altLang="en-US" sz="1800">
                  <a:latin typeface="Times New Roman" pitchFamily="18" charset="0"/>
                </a:rPr>
                <a:t>FT</a:t>
              </a:r>
            </a:p>
          </p:txBody>
        </p:sp>
        <p:sp>
          <p:nvSpPr>
            <p:cNvPr id="14352" name="Text Box 17"/>
            <p:cNvSpPr txBox="1">
              <a:spLocks noChangeArrowheads="1"/>
            </p:cNvSpPr>
            <p:nvPr/>
          </p:nvSpPr>
          <p:spPr bwMode="auto">
            <a:xfrm>
              <a:off x="533400" y="4114800"/>
              <a:ext cx="5889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space</a:t>
              </a:r>
            </a:p>
          </p:txBody>
        </p:sp>
        <p:sp>
          <p:nvSpPr>
            <p:cNvPr id="14353" name="Text Box 18"/>
            <p:cNvSpPr txBox="1">
              <a:spLocks noChangeArrowheads="1"/>
            </p:cNvSpPr>
            <p:nvPr/>
          </p:nvSpPr>
          <p:spPr bwMode="auto">
            <a:xfrm>
              <a:off x="3200400" y="4114800"/>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sz="1200"/>
                <a:t>frequency</a:t>
              </a:r>
            </a:p>
          </p:txBody>
        </p:sp>
      </p:grpSp>
      <p:sp>
        <p:nvSpPr>
          <p:cNvPr id="14341" name="Text Box 19"/>
          <p:cNvSpPr txBox="1">
            <a:spLocks noChangeArrowheads="1"/>
          </p:cNvSpPr>
          <p:nvPr/>
        </p:nvSpPr>
        <p:spPr bwMode="auto">
          <a:xfrm>
            <a:off x="5551488" y="4860925"/>
            <a:ext cx="2906712" cy="1006475"/>
          </a:xfrm>
          <a:prstGeom prst="rect">
            <a:avLst/>
          </a:prstGeom>
          <a:solidFill>
            <a:srgbClr val="FFFF99"/>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dirty="0">
                <a:latin typeface="Comic Sans MS" pitchFamily="66" charset="0"/>
              </a:rPr>
              <a:t>A small object in space has a large frequency extent and vice-versa.</a:t>
            </a:r>
          </a:p>
        </p:txBody>
      </p:sp>
      <p:sp>
        <p:nvSpPr>
          <p:cNvPr id="14362" name="Text Box 26"/>
          <p:cNvSpPr txBox="1">
            <a:spLocks noChangeArrowheads="1"/>
          </p:cNvSpPr>
          <p:nvPr/>
        </p:nvSpPr>
        <p:spPr bwMode="auto">
          <a:xfrm>
            <a:off x="5486400" y="1981200"/>
            <a:ext cx="3200400" cy="24384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itchFamily="18" charset="0"/>
              </a:rPr>
              <a:t>If </a:t>
            </a:r>
            <a:r>
              <a:rPr lang="el-GR" altLang="en-US" sz="2400">
                <a:latin typeface="Times New Roman" pitchFamily="18" charset="0"/>
                <a:cs typeface="Times New Roman" pitchFamily="18" charset="0"/>
              </a:rPr>
              <a:t>Δ</a:t>
            </a:r>
            <a:r>
              <a:rPr lang="en-US" altLang="en-US" sz="2400">
                <a:latin typeface="Times New Roman" pitchFamily="18" charset="0"/>
                <a:cs typeface="Times New Roman" pitchFamily="18" charset="0"/>
              </a:rPr>
              <a:t>x</a:t>
            </a:r>
            <a:r>
              <a:rPr lang="el-GR" altLang="en-US" sz="2400">
                <a:latin typeface="Times New Roman" pitchFamily="18" charset="0"/>
                <a:cs typeface="Times New Roman" pitchFamily="18" charset="0"/>
              </a:rPr>
              <a:t>Δ</a:t>
            </a:r>
            <a:r>
              <a:rPr lang="en-US" altLang="en-US" sz="2400">
                <a:latin typeface="Times New Roman" pitchFamily="18" charset="0"/>
                <a:cs typeface="Times New Roman" pitchFamily="18" charset="0"/>
              </a:rPr>
              <a:t>y is the extent of the object in space and if </a:t>
            </a:r>
            <a:r>
              <a:rPr lang="el-GR" altLang="en-US" sz="2400">
                <a:latin typeface="Times New Roman" pitchFamily="18" charset="0"/>
                <a:cs typeface="Times New Roman" pitchFamily="18" charset="0"/>
              </a:rPr>
              <a:t>Δ</a:t>
            </a:r>
            <a:r>
              <a:rPr lang="en-US" altLang="en-US" sz="2400">
                <a:latin typeface="Times New Roman" pitchFamily="18" charset="0"/>
                <a:cs typeface="Times New Roman" pitchFamily="18" charset="0"/>
              </a:rPr>
              <a:t>x</a:t>
            </a:r>
            <a:r>
              <a:rPr lang="el-GR" altLang="en-US" sz="2400">
                <a:latin typeface="Times New Roman" pitchFamily="18" charset="0"/>
                <a:cs typeface="Times New Roman" pitchFamily="18" charset="0"/>
              </a:rPr>
              <a:t>Δ</a:t>
            </a:r>
            <a:r>
              <a:rPr lang="en-US" altLang="en-US" sz="2400">
                <a:latin typeface="Times New Roman" pitchFamily="18" charset="0"/>
                <a:cs typeface="Times New Roman" pitchFamily="18" charset="0"/>
              </a:rPr>
              <a:t>y is its extent in frequency then</a:t>
            </a:r>
          </a:p>
          <a:p>
            <a:pPr>
              <a:spcBef>
                <a:spcPct val="20000"/>
              </a:spcBef>
            </a:pPr>
            <a:endParaRPr lang="en-US" altLang="en-US" sz="2400">
              <a:latin typeface="Times New Roman" pitchFamily="18" charset="0"/>
              <a:cs typeface="Times New Roman" pitchFamily="18" charset="0"/>
            </a:endParaRPr>
          </a:p>
          <a:p>
            <a:pPr>
              <a:spcBef>
                <a:spcPct val="20000"/>
              </a:spcBef>
            </a:pPr>
            <a:endParaRPr lang="el-GR" altLang="en-US" sz="2400">
              <a:latin typeface="Times New Roman" pitchFamily="18" charset="0"/>
              <a:cs typeface="Times New Roman" pitchFamily="18" charset="0"/>
            </a:endParaRPr>
          </a:p>
        </p:txBody>
      </p:sp>
      <p:graphicFrame>
        <p:nvGraphicFramePr>
          <p:cNvPr id="14363" name="Object 27"/>
          <p:cNvGraphicFramePr>
            <a:graphicFrameLocks noChangeAspect="1"/>
          </p:cNvGraphicFramePr>
          <p:nvPr>
            <p:extLst>
              <p:ext uri="{D42A27DB-BD31-4B8C-83A1-F6EECF244321}">
                <p14:modId xmlns:p14="http://schemas.microsoft.com/office/powerpoint/2010/main" val="3329824802"/>
              </p:ext>
            </p:extLst>
          </p:nvPr>
        </p:nvGraphicFramePr>
        <p:xfrm>
          <a:off x="5932488" y="3571875"/>
          <a:ext cx="2306637" cy="695325"/>
        </p:xfrm>
        <a:graphic>
          <a:graphicData uri="http://schemas.openxmlformats.org/presentationml/2006/ole">
            <mc:AlternateContent xmlns:mc="http://schemas.openxmlformats.org/markup-compatibility/2006">
              <mc:Choice xmlns:v="urn:schemas-microsoft-com:vml" Requires="v">
                <p:oleObj spid="_x0000_s14391" name="Equation" r:id="rId3" imgW="1307880" imgH="393480" progId="Equation.DSMT4">
                  <p:embed/>
                </p:oleObj>
              </mc:Choice>
              <mc:Fallback>
                <p:oleObj name="Equation" r:id="rId3" imgW="1307880" imgH="393480" progId="Equation.DSMT4">
                  <p:embed/>
                  <p:pic>
                    <p:nvPicPr>
                      <p:cNvPr id="0" name="Object 27"/>
                      <p:cNvPicPr>
                        <a:picLocks noChangeAspect="1" noChangeArrowheads="1"/>
                      </p:cNvPicPr>
                      <p:nvPr/>
                    </p:nvPicPr>
                    <p:blipFill>
                      <a:blip r:embed="rId4"/>
                      <a:srcRect/>
                      <a:stretch>
                        <a:fillRect/>
                      </a:stretch>
                    </p:blipFill>
                    <p:spPr bwMode="auto">
                      <a:xfrm>
                        <a:off x="5932488" y="3571875"/>
                        <a:ext cx="23066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030"/>
          <p:cNvSpPr txBox="1">
            <a:spLocks noChangeArrowheads="1"/>
          </p:cNvSpPr>
          <p:nvPr/>
        </p:nvSpPr>
        <p:spPr bwMode="auto">
          <a:xfrm>
            <a:off x="1400175" y="288925"/>
            <a:ext cx="9620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en-US"/>
              <a:t>Recall:</a:t>
            </a:r>
          </a:p>
        </p:txBody>
      </p:sp>
      <p:sp>
        <p:nvSpPr>
          <p:cNvPr id="8" name="Date Placeholder 7"/>
          <p:cNvSpPr>
            <a:spLocks noGrp="1"/>
          </p:cNvSpPr>
          <p:nvPr>
            <p:ph type="dt" sz="half" idx="2"/>
          </p:nvPr>
        </p:nvSpPr>
        <p:spPr/>
        <p:txBody>
          <a:bodyPr/>
          <a:lstStyle/>
          <a:p>
            <a:r>
              <a:rPr lang="en-US" smtClean="0"/>
              <a:t>3 November 2016</a:t>
            </a:r>
            <a:endParaRPr lang="en-US" dirty="0"/>
          </a:p>
        </p:txBody>
      </p:sp>
      <p:sp>
        <p:nvSpPr>
          <p:cNvPr id="9" name="Footer Placeholder 8"/>
          <p:cNvSpPr>
            <a:spLocks noGrp="1"/>
          </p:cNvSpPr>
          <p:nvPr>
            <p:ph type="ftr" sz="quarter" idx="3"/>
          </p:nvPr>
        </p:nvSpPr>
        <p:spPr/>
        <p:txBody>
          <a:bodyPr/>
          <a:lstStyle/>
          <a:p>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fld id="{29EDB919-4B6B-41F3-BAB2-95D878DC565D}" type="slidenum">
              <a:rPr lang="en-US" smtClean="0"/>
              <a:pPr/>
              <a:t>9</a:t>
            </a:fld>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61"/>
</p:tagLst>
</file>

<file path=ppt/theme/theme1.xml><?xml version="1.0" encoding="utf-8"?>
<a:theme xmlns:a="http://schemas.openxmlformats.org/drawingml/2006/main" name="EECE253 Template">
  <a:themeElements>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EECE253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ECE253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ECE253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ECE253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Office\Templates\EECE253 Template.pot</Template>
  <TotalTime>18756</TotalTime>
  <Words>2554</Words>
  <Application>Microsoft Office PowerPoint</Application>
  <PresentationFormat>On-screen Show (4:3)</PresentationFormat>
  <Paragraphs>408</Paragraphs>
  <Slides>61</Slides>
  <Notes>4</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3" baseType="lpstr">
      <vt:lpstr>Arial</vt:lpstr>
      <vt:lpstr>Comic Sans MS</vt:lpstr>
      <vt:lpstr>Monotype Sorts</vt:lpstr>
      <vt:lpstr>Courier New</vt:lpstr>
      <vt:lpstr>Symbol</vt:lpstr>
      <vt:lpstr>Euclid Symbol</vt:lpstr>
      <vt:lpstr>MT Extra</vt:lpstr>
      <vt:lpstr>Euclid Fraktur</vt:lpstr>
      <vt:lpstr>Times New Roman</vt:lpstr>
      <vt:lpstr>French Script MT</vt:lpstr>
      <vt:lpstr>EECE253 Template</vt:lpstr>
      <vt:lpstr>Equation</vt:lpstr>
      <vt:lpstr>PowerPoint Presentation</vt:lpstr>
      <vt:lpstr>Image Resampling Can Lead to the Jaggies!</vt:lpstr>
      <vt:lpstr>Downsampling (Decimation)</vt:lpstr>
      <vt:lpstr>Downsampling (Decimation)</vt:lpstr>
      <vt:lpstr>Jaggies and Moire</vt:lpstr>
      <vt:lpstr>Power Spectrum from Discrete Fourier Transform</vt:lpstr>
      <vt:lpstr>Power Spectrum from Discrete Fourier Transform</vt:lpstr>
      <vt:lpstr>The Scaling Property of the FT</vt:lpstr>
      <vt:lpstr>The Uncertainty Relation</vt:lpstr>
      <vt:lpstr>Effect of Decimation on the DFT of an Image</vt:lpstr>
      <vt:lpstr>Discrete FT is on a Torus</vt:lpstr>
      <vt:lpstr>Discrete Fourier Transform is on a Torus</vt:lpstr>
      <vt:lpstr>Discrete FT is on a Torus</vt:lpstr>
      <vt:lpstr>Discrete FT is on a Torus</vt:lpstr>
      <vt:lpstr>Ideal PS of 2× Decimated Image</vt:lpstr>
      <vt:lpstr>To Make Actual PS of  2 × Decimated Image:</vt:lpstr>
      <vt:lpstr>Actual PS of  2× Dec:</vt:lpstr>
      <vt:lpstr>Actual PS of  2× Decimated Image</vt:lpstr>
      <vt:lpstr>DFT Aliasing on the Torus</vt:lpstr>
      <vt:lpstr>PS of Original and PS of  2× Decimated Image</vt:lpstr>
      <vt:lpstr>Original Image and 2× Decimated Image</vt:lpstr>
      <vt:lpstr>First Alternative Explanation of Aliasing</vt:lpstr>
      <vt:lpstr>Signal Aliasing</vt:lpstr>
      <vt:lpstr>Nyquist-Shannon &amp; Whittaker-Shannon Sampling</vt:lpstr>
      <vt:lpstr>Second Alternative Explanation of Aliasing</vt:lpstr>
      <vt:lpstr>The Sampling Function</vt:lpstr>
      <vt:lpstr>The Sampling of an Image</vt:lpstr>
      <vt:lpstr>Image Sampling in the Spatial Domain</vt:lpstr>
      <vt:lpstr>Convolution Property of the Fourier Transform</vt:lpstr>
      <vt:lpstr>The Fourier Transform of the Sampling Function</vt:lpstr>
      <vt:lpstr>Convolution by an Impulse</vt:lpstr>
      <vt:lpstr>Convolution by an Impulse</vt:lpstr>
      <vt:lpstr>The Fourier Transform of a Sampled Image</vt:lpstr>
      <vt:lpstr>The FT of a Sampled Image with No Aliasing</vt:lpstr>
      <vt:lpstr>Part of the Transform Computed by the FFT</vt:lpstr>
      <vt:lpstr>Filtering Before Downsampling to Prevent Aliasing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Reconstruction of a Downsampled Image</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Sampling and Aliasing</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232</cp:revision>
  <cp:lastPrinted>2014-12-08T19:18:09Z</cp:lastPrinted>
  <dcterms:created xsi:type="dcterms:W3CDTF">2000-10-07T07:52:52Z</dcterms:created>
  <dcterms:modified xsi:type="dcterms:W3CDTF">2016-11-03T21:30:52Z</dcterms:modified>
  <cp:category>lecture notes</cp:category>
</cp:coreProperties>
</file>